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vml" ContentType="application/vnd.openxmlformats-officedocument.vmlDrawin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embeddings/oleObject1.bin" ContentType="application/vnd.openxmlformats-officedocument.oleObject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4"/>
  </p:notesMasterIdLst>
  <p:sldIdLst>
    <p:sldId id="361" r:id="rId2"/>
    <p:sldId id="362" r:id="rId3"/>
    <p:sldId id="441" r:id="rId4"/>
    <p:sldId id="446" r:id="rId5"/>
    <p:sldId id="447" r:id="rId6"/>
    <p:sldId id="448" r:id="rId7"/>
    <p:sldId id="449" r:id="rId8"/>
    <p:sldId id="461" r:id="rId9"/>
    <p:sldId id="440" r:id="rId10"/>
    <p:sldId id="470" r:id="rId11"/>
    <p:sldId id="472" r:id="rId12"/>
    <p:sldId id="334" r:id="rId13"/>
    <p:sldId id="420" r:id="rId14"/>
    <p:sldId id="466" r:id="rId15"/>
    <p:sldId id="475" r:id="rId16"/>
    <p:sldId id="454" r:id="rId17"/>
    <p:sldId id="455" r:id="rId18"/>
    <p:sldId id="457" r:id="rId19"/>
    <p:sldId id="481" r:id="rId20"/>
    <p:sldId id="459" r:id="rId21"/>
    <p:sldId id="486" r:id="rId22"/>
    <p:sldId id="485" r:id="rId23"/>
    <p:sldId id="476" r:id="rId24"/>
    <p:sldId id="468" r:id="rId25"/>
    <p:sldId id="467" r:id="rId26"/>
    <p:sldId id="363" r:id="rId27"/>
    <p:sldId id="434" r:id="rId28"/>
    <p:sldId id="426" r:id="rId29"/>
    <p:sldId id="433" r:id="rId30"/>
    <p:sldId id="368" r:id="rId31"/>
    <p:sldId id="431" r:id="rId32"/>
    <p:sldId id="416" r:id="rId33"/>
    <p:sldId id="342" r:id="rId34"/>
    <p:sldId id="343" r:id="rId35"/>
    <p:sldId id="364" r:id="rId36"/>
    <p:sldId id="330" r:id="rId37"/>
    <p:sldId id="456" r:id="rId38"/>
    <p:sldId id="430" r:id="rId39"/>
    <p:sldId id="479" r:id="rId40"/>
    <p:sldId id="480" r:id="rId41"/>
    <p:sldId id="409" r:id="rId42"/>
    <p:sldId id="477" r:id="rId43"/>
    <p:sldId id="408" r:id="rId44"/>
    <p:sldId id="354" r:id="rId45"/>
    <p:sldId id="421" r:id="rId46"/>
    <p:sldId id="427" r:id="rId47"/>
    <p:sldId id="429" r:id="rId48"/>
    <p:sldId id="348" r:id="rId49"/>
    <p:sldId id="365" r:id="rId50"/>
    <p:sldId id="367" r:id="rId51"/>
    <p:sldId id="366" r:id="rId52"/>
    <p:sldId id="435" r:id="rId5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96969"/>
    <a:srgbClr val="004080"/>
    <a:srgbClr val="800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 showComments="0">
  <p:normalViewPr>
    <p:restoredLeft sz="10774" autoAdjust="0"/>
    <p:restoredTop sz="92910" autoAdjust="0"/>
  </p:normalViewPr>
  <p:slideViewPr>
    <p:cSldViewPr snapToGrid="0" snapToObjects="1">
      <p:cViewPr varScale="1">
        <p:scale>
          <a:sx n="87" d="100"/>
          <a:sy n="87" d="100"/>
        </p:scale>
        <p:origin x="-1888" y="-112"/>
      </p:cViewPr>
      <p:guideLst>
        <p:guide orient="horz" pos="4002"/>
        <p:guide pos="2874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notesMaster" Target="notesMasters/notesMaster1.xml"/><Relationship Id="rId55" Type="http://schemas.openxmlformats.org/officeDocument/2006/relationships/printerSettings" Target="printerSettings/printerSettings1.bin"/><Relationship Id="rId56" Type="http://schemas.openxmlformats.org/officeDocument/2006/relationships/presProps" Target="presProps.xml"/><Relationship Id="rId57" Type="http://schemas.openxmlformats.org/officeDocument/2006/relationships/viewProps" Target="viewProps.xml"/><Relationship Id="rId58" Type="http://schemas.openxmlformats.org/officeDocument/2006/relationships/theme" Target="theme/theme1.xml"/><Relationship Id="rId59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31C2E4-DDFD-134D-8791-B4F38918FB42}" type="datetimeFigureOut">
              <a:rPr lang="en-US" smtClean="0"/>
              <a:pPr/>
              <a:t>7/29/12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F06CEF-BD74-BF4F-B93C-6DD63D6AABD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2415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F06CEF-BD74-BF4F-B93C-6DD63D6AABD5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DE96F4-7F16-8045-9CD7-18F1B353FF60}" type="slidenum">
              <a:rPr lang="en-US" smtClean="0"/>
              <a:pPr/>
              <a:t>28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Also point</a:t>
            </a:r>
            <a:r>
              <a:rPr lang="en-US" baseline="0" dirty="0" smtClean="0"/>
              <a:t> out the functional classification axis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F06CEF-BD74-BF4F-B93C-6DD63D6AABD5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4587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344634B-C704-494F-A742-3D0BD5EAA347}" type="slidenum">
              <a:rPr lang="en-US"/>
              <a:pPr/>
              <a:t>33</a:t>
            </a:fld>
            <a:endParaRPr lang="en-US"/>
          </a:p>
        </p:txBody>
      </p:sp>
      <p:sp>
        <p:nvSpPr>
          <p:cNvPr id="1013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013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0CA71F7-FF45-CB47-8B5A-5A0558CDEEDB}" type="slidenum">
              <a:rPr lang="en-US"/>
              <a:pPr/>
              <a:t>34</a:t>
            </a:fld>
            <a:endParaRPr lang="en-US"/>
          </a:p>
        </p:txBody>
      </p:sp>
      <p:sp>
        <p:nvSpPr>
          <p:cNvPr id="1024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024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Linguistic description not enough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C93A93E1-F0FD-EC41-9D82-55B26ECA5C12}" type="slidenum">
              <a:rPr lang="en-US" sz="1200"/>
              <a:pPr eaLnBrk="1" hangingPunct="1"/>
              <a:t>38</a:t>
            </a:fld>
            <a:endParaRPr lang="en-US" sz="1200"/>
          </a:p>
        </p:txBody>
      </p:sp>
      <p:sp>
        <p:nvSpPr>
          <p:cNvPr id="235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/>
              <a:t>Examples: chloroplast, epithelium, arm, musculature system, basal lamina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7651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2084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5" tIns="45718" rIns="91435" bIns="45718" anchor="ctr"/>
          <a:lstStyle/>
          <a:p>
            <a:pPr marL="339725" indent="-339725">
              <a:spcBef>
                <a:spcPts val="800"/>
              </a:spcBef>
              <a:buFontTx/>
              <a:buChar char="•"/>
              <a:tabLst>
                <a:tab pos="909638" algn="l"/>
                <a:tab pos="1824038" algn="l"/>
                <a:tab pos="2738438" algn="l"/>
                <a:tab pos="3652838" algn="l"/>
                <a:tab pos="4567238" algn="l"/>
                <a:tab pos="5481638" algn="l"/>
                <a:tab pos="6396038" algn="l"/>
                <a:tab pos="7310438" algn="l"/>
                <a:tab pos="8224838" algn="l"/>
                <a:tab pos="9139238" algn="l"/>
                <a:tab pos="10053638" algn="l"/>
              </a:tabLst>
            </a:pPr>
            <a:r>
              <a:rPr lang="en-US" b="1">
                <a:latin typeface="Calibri" charset="0"/>
                <a:ea typeface="ＭＳ Ｐゴシック" charset="0"/>
                <a:cs typeface="ＭＳ Ｐゴシック" charset="0"/>
              </a:rPr>
              <a:t>Seed plants</a:t>
            </a:r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: angiosperms  and  gymnosperms </a:t>
            </a:r>
          </a:p>
          <a:p>
            <a:pPr marL="339725" indent="-339725">
              <a:spcBef>
                <a:spcPts val="800"/>
              </a:spcBef>
              <a:buFontTx/>
              <a:buChar char="•"/>
              <a:tabLst>
                <a:tab pos="909638" algn="l"/>
                <a:tab pos="1824038" algn="l"/>
                <a:tab pos="2738438" algn="l"/>
                <a:tab pos="3652838" algn="l"/>
                <a:tab pos="4567238" algn="l"/>
                <a:tab pos="5481638" algn="l"/>
                <a:tab pos="6396038" algn="l"/>
                <a:tab pos="7310438" algn="l"/>
                <a:tab pos="8224838" algn="l"/>
                <a:tab pos="9139238" algn="l"/>
                <a:tab pos="10053638" algn="l"/>
              </a:tabLst>
            </a:pPr>
            <a:endParaRPr lang="en-US" b="1">
              <a:latin typeface="Calibri" charset="0"/>
              <a:ea typeface="ＭＳ Ｐゴシック" charset="0"/>
              <a:cs typeface="ＭＳ Ｐゴシック" charset="0"/>
            </a:endParaRPr>
          </a:p>
          <a:p>
            <a:pPr marL="339725" indent="-339725">
              <a:spcBef>
                <a:spcPts val="800"/>
              </a:spcBef>
              <a:buFontTx/>
              <a:buChar char="•"/>
              <a:tabLst>
                <a:tab pos="909638" algn="l"/>
                <a:tab pos="1824038" algn="l"/>
                <a:tab pos="2738438" algn="l"/>
                <a:tab pos="3652838" algn="l"/>
                <a:tab pos="4567238" algn="l"/>
                <a:tab pos="5481638" algn="l"/>
                <a:tab pos="6396038" algn="l"/>
                <a:tab pos="7310438" algn="l"/>
                <a:tab pos="8224838" algn="l"/>
                <a:tab pos="9139238" algn="l"/>
                <a:tab pos="10053638" algn="l"/>
              </a:tabLst>
            </a:pPr>
            <a:r>
              <a:rPr lang="en-US" b="1">
                <a:latin typeface="Calibri" charset="0"/>
                <a:ea typeface="ＭＳ Ｐゴシック" charset="0"/>
                <a:cs typeface="ＭＳ Ｐゴシック" charset="0"/>
              </a:rPr>
              <a:t>Pteridophytes</a:t>
            </a:r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: ferns and lycopods- selaginella</a:t>
            </a:r>
          </a:p>
          <a:p>
            <a:pPr marL="339725" indent="-339725">
              <a:spcBef>
                <a:spcPts val="800"/>
              </a:spcBef>
              <a:tabLst>
                <a:tab pos="909638" algn="l"/>
                <a:tab pos="1824038" algn="l"/>
                <a:tab pos="2738438" algn="l"/>
                <a:tab pos="3652838" algn="l"/>
                <a:tab pos="4567238" algn="l"/>
                <a:tab pos="5481638" algn="l"/>
                <a:tab pos="6396038" algn="l"/>
                <a:tab pos="7310438" algn="l"/>
                <a:tab pos="8224838" algn="l"/>
                <a:tab pos="9139238" algn="l"/>
                <a:tab pos="10053638" algn="l"/>
              </a:tabLst>
            </a:pPr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  <a:p>
            <a:pPr marL="339725" indent="-339725">
              <a:spcBef>
                <a:spcPts val="800"/>
              </a:spcBef>
              <a:buFontTx/>
              <a:buChar char="•"/>
              <a:tabLst>
                <a:tab pos="909638" algn="l"/>
                <a:tab pos="1824038" algn="l"/>
                <a:tab pos="2738438" algn="l"/>
                <a:tab pos="3652838" algn="l"/>
                <a:tab pos="4567238" algn="l"/>
                <a:tab pos="5481638" algn="l"/>
                <a:tab pos="6396038" algn="l"/>
                <a:tab pos="7310438" algn="l"/>
                <a:tab pos="8224838" algn="l"/>
                <a:tab pos="9139238" algn="l"/>
                <a:tab pos="10053638" algn="l"/>
              </a:tabLst>
            </a:pPr>
            <a:r>
              <a:rPr lang="en-US" b="1">
                <a:latin typeface="Calibri" charset="0"/>
                <a:ea typeface="ＭＳ Ｐゴシック" charset="0"/>
                <a:cs typeface="ＭＳ Ｐゴシック" charset="0"/>
              </a:rPr>
              <a:t>Bryophytes</a:t>
            </a:r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: mosses, liverworts, and hornworts</a:t>
            </a:r>
          </a:p>
          <a:p>
            <a:pPr marL="339725" indent="-339725">
              <a:spcBef>
                <a:spcPts val="800"/>
              </a:spcBef>
              <a:buFontTx/>
              <a:buChar char="•"/>
              <a:tabLst>
                <a:tab pos="909638" algn="l"/>
                <a:tab pos="1824038" algn="l"/>
                <a:tab pos="2738438" algn="l"/>
                <a:tab pos="3652838" algn="l"/>
                <a:tab pos="4567238" algn="l"/>
                <a:tab pos="5481638" algn="l"/>
                <a:tab pos="6396038" algn="l"/>
                <a:tab pos="7310438" algn="l"/>
                <a:tab pos="8224838" algn="l"/>
                <a:tab pos="9139238" algn="l"/>
                <a:tab pos="10053638" algn="l"/>
              </a:tabLst>
            </a:pPr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  <a:p>
            <a:pPr marL="339725" indent="-339725">
              <a:spcBef>
                <a:spcPts val="800"/>
              </a:spcBef>
              <a:buFontTx/>
              <a:buChar char="•"/>
              <a:tabLst>
                <a:tab pos="909638" algn="l"/>
                <a:tab pos="1824038" algn="l"/>
                <a:tab pos="2738438" algn="l"/>
                <a:tab pos="3652838" algn="l"/>
                <a:tab pos="4567238" algn="l"/>
                <a:tab pos="5481638" algn="l"/>
                <a:tab pos="6396038" algn="l"/>
                <a:tab pos="7310438" algn="l"/>
                <a:tab pos="8224838" algn="l"/>
                <a:tab pos="9139238" algn="l"/>
                <a:tab pos="10053638" algn="l"/>
              </a:tabLst>
            </a:pPr>
            <a:r>
              <a:rPr lang="en-US" b="1">
                <a:latin typeface="Calibri" charset="0"/>
                <a:ea typeface="ＭＳ Ｐゴシック" charset="0"/>
                <a:cs typeface="ＭＳ Ｐゴシック" charset="0"/>
              </a:rPr>
              <a:t>Algae</a:t>
            </a:r>
          </a:p>
          <a:p>
            <a:pPr marL="339725" indent="-339725">
              <a:tabLst>
                <a:tab pos="909638" algn="l"/>
                <a:tab pos="1824038" algn="l"/>
                <a:tab pos="2738438" algn="l"/>
                <a:tab pos="3652838" algn="l"/>
                <a:tab pos="4567238" algn="l"/>
                <a:tab pos="5481638" algn="l"/>
                <a:tab pos="6396038" algn="l"/>
                <a:tab pos="7310438" algn="l"/>
                <a:tab pos="8224838" algn="l"/>
                <a:tab pos="9139238" algn="l"/>
                <a:tab pos="10053638" algn="l"/>
              </a:tabLst>
            </a:pPr>
            <a:endParaRPr lang="en-US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7652" name="Date Placeholder 4"/>
          <p:cNvSpPr>
            <a:spLocks noGrp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endParaRPr lang="en-US" sz="1200">
              <a:solidFill>
                <a:srgbClr val="FFFFFF"/>
              </a:solidFill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Uberon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uses the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only_in_taxon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method to make relationships such as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lactifierous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gland only in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taxon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Mammalia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and bone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only in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taxon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Vertebrata. These relations are useful for human users of the ontology, and can be used for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consistency checking within the ontology. For example if the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FBbt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class “tibia” (representing a segment of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 insect leg) were accidentally placed as a child of UBERON:0000979 tibia, this would be flagged by the</a:t>
            </a:r>
          </a:p>
          <a:p>
            <a:r>
              <a:rPr lang="en-US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reasoner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because tibia is a bone, bones are found only in vertebrates, and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FBbt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is a Drosophila ontology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6D4B27-39C2-0345-A18E-049152A6D2F7}" type="slidenum">
              <a:rPr lang="en-US" smtClean="0"/>
              <a:pPr/>
              <a:t>48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Never in </a:t>
            </a:r>
            <a:r>
              <a:rPr lang="en-US" dirty="0" err="1" smtClean="0"/>
              <a:t>taxon</a:t>
            </a:r>
            <a:r>
              <a:rPr lang="en-US" dirty="0" smtClean="0"/>
              <a:t>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F06CEF-BD74-BF4F-B93C-6DD63D6AABD5}" type="slidenum">
              <a:rPr lang="en-US" smtClean="0"/>
              <a:pPr/>
              <a:t>49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BBDAF2B-2EAF-724E-A128-D5619055C82D}" type="slidenum">
              <a:rPr lang="en-US"/>
              <a:pPr/>
              <a:t>51</a:t>
            </a:fld>
            <a:endParaRPr lang="en-US"/>
          </a:p>
        </p:txBody>
      </p:sp>
      <p:sp>
        <p:nvSpPr>
          <p:cNvPr id="20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smtClean="0"/>
              <a:t>There is partial representation of different levels of anatomical granularity in GO, but all the combinations that would be needed are impossible. We need a different ontology for cell types and subcellular structures that can all be linked by partonomy at annotation time. </a:t>
            </a:r>
          </a:p>
          <a:p>
            <a:pPr eaLnBrk="1" hangingPunct="1"/>
            <a:r>
              <a:rPr lang="en-US" smtClean="0"/>
              <a:t>Impractical to represent all the has_part relations and there are TPV for the part_ofs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F06CEF-BD74-BF4F-B93C-6DD63D6AABD5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Matt may</a:t>
            </a:r>
            <a:r>
              <a:rPr lang="en-US" baseline="0" dirty="0" smtClean="0"/>
              <a:t> want this slide for very beginning talk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F06CEF-BD74-BF4F-B93C-6DD63D6AABD5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3609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355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dirty="0" smtClean="0"/>
              <a:t>NOTE: This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subsumption</a:t>
            </a:r>
            <a:r>
              <a:rPr lang="en-US" baseline="0" dirty="0" smtClean="0"/>
              <a:t> depends on defining properties of the superclass. For example, not all mammals have mammary glands, so we could potentially define mammal as being member of a species for which there are female members that have a part mammary glad and some point during their life history.</a:t>
            </a:r>
            <a:endParaRPr lang="en-US" dirty="0"/>
          </a:p>
        </p:txBody>
      </p:sp>
      <p:sp>
        <p:nvSpPr>
          <p:cNvPr id="2355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363E5B50-689C-3E43-997B-76E896D2F016}" type="slidenum">
              <a:rPr lang="en-US">
                <a:ea typeface="ＭＳ Ｐゴシック" charset="-128"/>
                <a:cs typeface="ＭＳ Ｐゴシック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14</a:t>
            </a:fld>
            <a:endParaRPr lang="en-US"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3A7900-3624-A942-B5CF-93CE8214F11E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3A7900-3624-A942-B5CF-93CE8214F11E}" type="slidenum">
              <a:rPr lang="en-US" smtClean="0"/>
              <a:pPr/>
              <a:t>18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F06CEF-BD74-BF4F-B93C-6DD63D6AABD5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3833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Text Box 1"/>
          <p:cNvSpPr txBox="1">
            <a:spLocks noChangeArrowheads="1"/>
          </p:cNvSpPr>
          <p:nvPr/>
        </p:nvSpPr>
        <p:spPr bwMode="auto">
          <a:xfrm>
            <a:off x="1400736" y="914977"/>
            <a:ext cx="4055129" cy="3134591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058" tIns="41029" rIns="82058" bIns="41029" anchor="ctr"/>
          <a:lstStyle/>
          <a:p>
            <a:endParaRPr lang="en-US"/>
          </a:p>
        </p:txBody>
      </p:sp>
      <p:sp>
        <p:nvSpPr>
          <p:cNvPr id="4098" name="Text Box 2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1046350" y="4352637"/>
            <a:ext cx="4770904" cy="3478068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85725" indent="-85725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>
              <a:lnSpc>
                <a:spcPct val="93000"/>
              </a:lnSpc>
              <a:spcBef>
                <a:spcPct val="0"/>
              </a:spcBef>
              <a:buSzPct val="45000"/>
              <a:buFont typeface="Wingdings" charset="0"/>
              <a:buNone/>
            </a:pPr>
            <a:endParaRPr lang="en-GB" dirty="0">
              <a:latin typeface="Arial" charset="0"/>
              <a:cs typeface="msgothic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F06CEF-BD74-BF4F-B93C-6DD63D6AABD5}" type="slidenum">
              <a:rPr lang="en-US" smtClean="0"/>
              <a:pPr/>
              <a:t>25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0D161-5A65-D54C-A2EA-A98C2B23D5B7}" type="datetimeFigureOut">
              <a:rPr lang="en-US" smtClean="0"/>
              <a:pPr/>
              <a:t>7/29/12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F144F-6660-A24F-9724-A16ABB2977A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0D161-5A65-D54C-A2EA-A98C2B23D5B7}" type="datetimeFigureOut">
              <a:rPr lang="en-US" smtClean="0"/>
              <a:pPr/>
              <a:t>7/29/12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F144F-6660-A24F-9724-A16ABB2977A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0D161-5A65-D54C-A2EA-A98C2B23D5B7}" type="datetimeFigureOut">
              <a:rPr lang="en-US" smtClean="0"/>
              <a:pPr/>
              <a:t>7/29/12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F144F-6660-A24F-9724-A16ABB2977A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0D161-5A65-D54C-A2EA-A98C2B23D5B7}" type="datetimeFigureOut">
              <a:rPr lang="en-US" smtClean="0"/>
              <a:pPr/>
              <a:t>7/29/12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F144F-6660-A24F-9724-A16ABB2977A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0D161-5A65-D54C-A2EA-A98C2B23D5B7}" type="datetimeFigureOut">
              <a:rPr lang="en-US" smtClean="0"/>
              <a:pPr/>
              <a:t>7/29/12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F144F-6660-A24F-9724-A16ABB2977A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0D161-5A65-D54C-A2EA-A98C2B23D5B7}" type="datetimeFigureOut">
              <a:rPr lang="en-US" smtClean="0"/>
              <a:pPr/>
              <a:t>7/29/12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F144F-6660-A24F-9724-A16ABB2977A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0D161-5A65-D54C-A2EA-A98C2B23D5B7}" type="datetimeFigureOut">
              <a:rPr lang="en-US" smtClean="0"/>
              <a:pPr/>
              <a:t>7/29/12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F144F-6660-A24F-9724-A16ABB2977A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0D161-5A65-D54C-A2EA-A98C2B23D5B7}" type="datetimeFigureOut">
              <a:rPr lang="en-US" smtClean="0"/>
              <a:pPr/>
              <a:t>7/29/12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F144F-6660-A24F-9724-A16ABB2977A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0D161-5A65-D54C-A2EA-A98C2B23D5B7}" type="datetimeFigureOut">
              <a:rPr lang="en-US" smtClean="0"/>
              <a:pPr/>
              <a:t>7/29/12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F144F-6660-A24F-9724-A16ABB2977A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0D161-5A65-D54C-A2EA-A98C2B23D5B7}" type="datetimeFigureOut">
              <a:rPr lang="en-US" smtClean="0"/>
              <a:pPr/>
              <a:t>7/29/12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F144F-6660-A24F-9724-A16ABB2977A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0D161-5A65-D54C-A2EA-A98C2B23D5B7}" type="datetimeFigureOut">
              <a:rPr lang="en-US" smtClean="0"/>
              <a:pPr/>
              <a:t>7/29/12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F144F-6660-A24F-9724-A16ABB2977A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C0D161-5A65-D54C-A2EA-A98C2B23D5B7}" type="datetimeFigureOut">
              <a:rPr lang="en-US" smtClean="0"/>
              <a:pPr/>
              <a:t>7/29/12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DF144F-6660-A24F-9724-A16ABB2977AE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.png"/><Relationship Id="rId12" Type="http://schemas.openxmlformats.org/officeDocument/2006/relationships/image" Target="../media/image8.jp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image" Target="../media/image6.png"/><Relationship Id="rId9" Type="http://schemas.openxmlformats.org/officeDocument/2006/relationships/image" Target="../media/image7.png"/><Relationship Id="rId10" Type="http://schemas.openxmlformats.org/officeDocument/2006/relationships/oleObject" Target="../embeddings/oleObject1.bin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4" Type="http://schemas.openxmlformats.org/officeDocument/2006/relationships/image" Target="../media/image22.tif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4" Type="http://schemas.openxmlformats.org/officeDocument/2006/relationships/image" Target="../media/image24.jpe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Relationship Id="rId3" Type="http://schemas.openxmlformats.org/officeDocument/2006/relationships/image" Target="../media/image10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9.jpe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://fme.biostr.washington.edu:8080/FME/index.html" TargetMode="External"/><Relationship Id="rId3" Type="http://schemas.openxmlformats.org/officeDocument/2006/relationships/image" Target="../media/image3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.png"/><Relationship Id="rId3" Type="http://schemas.openxmlformats.org/officeDocument/2006/relationships/image" Target="../media/image39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0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5.png"/><Relationship Id="rId3" Type="http://schemas.openxmlformats.org/officeDocument/2006/relationships/hyperlink" Target="http://www.obofoundry.org/wiki/index.php/UBERON:Main_Page" TargetMode="Externa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6.jpe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6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4" Type="http://schemas.openxmlformats.org/officeDocument/2006/relationships/image" Target="../media/image50.png"/><Relationship Id="rId5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4" Type="http://schemas.openxmlformats.org/officeDocument/2006/relationships/image" Target="../media/image53.png"/><Relationship Id="rId5" Type="http://schemas.openxmlformats.org/officeDocument/2006/relationships/image" Target="../media/image54.png"/><Relationship Id="rId6" Type="http://schemas.openxmlformats.org/officeDocument/2006/relationships/image" Target="../media/image55.png"/><Relationship Id="rId7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Relationship Id="rId3" Type="http://schemas.openxmlformats.org/officeDocument/2006/relationships/hyperlink" Target="http://www.mkbergman.com/?m=20070516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32608" y="219240"/>
            <a:ext cx="8692444" cy="4798331"/>
          </a:xfrm>
          <a:prstGeom prst="rect">
            <a:avLst/>
          </a:prstGeom>
          <a:noFill/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2"/>
                </a:solidFill>
              </a:ln>
              <a:solidFill>
                <a:schemeClr val="tx2"/>
              </a:solidFill>
            </a:endParaRPr>
          </a:p>
        </p:txBody>
      </p:sp>
      <p:grpSp>
        <p:nvGrpSpPr>
          <p:cNvPr id="5" name="Group 12"/>
          <p:cNvGrpSpPr>
            <a:grpSpLocks/>
          </p:cNvGrpSpPr>
          <p:nvPr/>
        </p:nvGrpSpPr>
        <p:grpSpPr bwMode="auto">
          <a:xfrm>
            <a:off x="1802329" y="2656613"/>
            <a:ext cx="5552554" cy="2087983"/>
            <a:chOff x="1046" y="1577"/>
            <a:chExt cx="3754" cy="1440"/>
          </a:xfrm>
        </p:grpSpPr>
        <p:pic>
          <p:nvPicPr>
            <p:cNvPr id="6" name="Picture 13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1046" y="1584"/>
              <a:ext cx="538" cy="14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" name="Picture 14"/>
            <p:cNvPicPr>
              <a:picLocks noChangeAspect="1" noChangeArrowheads="1"/>
            </p:cNvPicPr>
            <p:nvPr/>
          </p:nvPicPr>
          <p:blipFill>
            <a:blip r:embed="rId5"/>
            <a:srcRect l="5446" t="4420" r="5562" b="24861"/>
            <a:stretch>
              <a:fillRect/>
            </a:stretch>
          </p:blipFill>
          <p:spPr bwMode="auto">
            <a:xfrm>
              <a:off x="1680" y="1584"/>
              <a:ext cx="576" cy="5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" name="Picture 15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2352" y="1584"/>
              <a:ext cx="1856" cy="5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" name="Picture 16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4301" y="1577"/>
              <a:ext cx="499" cy="14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" name="Picture 17"/>
            <p:cNvPicPr>
              <a:picLocks noChangeAspect="1"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1680" y="2223"/>
              <a:ext cx="864" cy="7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1" name="Picture 18"/>
            <p:cNvPicPr>
              <a:picLocks noChangeAspect="1" noChangeArrowheads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 bwMode="auto">
            <a:xfrm>
              <a:off x="3554" y="2153"/>
              <a:ext cx="574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aphicFrame>
          <p:nvGraphicFramePr>
            <p:cNvPr id="12" name="Object 2"/>
            <p:cNvGraphicFramePr>
              <a:graphicFrameLocks noChangeAspect="1"/>
            </p:cNvGraphicFramePr>
            <p:nvPr/>
          </p:nvGraphicFramePr>
          <p:xfrm>
            <a:off x="2734" y="2177"/>
            <a:ext cx="674" cy="8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396" name="Image" r:id="rId10" imgW="2387302" imgH="2971429" progId="">
                    <p:embed/>
                  </p:oleObj>
                </mc:Choice>
                <mc:Fallback>
                  <p:oleObj name="Image" r:id="rId10" imgW="2387302" imgH="2971429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734" y="2177"/>
                          <a:ext cx="674" cy="84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chemeClr val="bg2">
                                    <a:alpha val="74998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2608" y="174335"/>
            <a:ext cx="8692444" cy="3246496"/>
          </a:xfrm>
        </p:spPr>
        <p:txBody>
          <a:bodyPr>
            <a:normAutofit/>
          </a:bodyPr>
          <a:lstStyle/>
          <a:p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>An Introduction to Anatomy Ontologies</a:t>
            </a:r>
            <a:br>
              <a:rPr lang="en-US" b="1" dirty="0" smtClean="0"/>
            </a:br>
            <a:endParaRPr lang="en-US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906138"/>
            <a:ext cx="6400800" cy="1347454"/>
          </a:xfrm>
        </p:spPr>
        <p:txBody>
          <a:bodyPr/>
          <a:lstStyle/>
          <a:p>
            <a:endParaRPr lang="en-US" b="1" dirty="0" smtClean="0">
              <a:solidFill>
                <a:srgbClr val="1F497D"/>
              </a:solidFill>
            </a:endParaRPr>
          </a:p>
          <a:p>
            <a:endParaRPr lang="en-US" b="1" dirty="0">
              <a:solidFill>
                <a:srgbClr val="1F497D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80447" y="6263700"/>
            <a:ext cx="6974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Contributors: Melissa Haendel, Chris </a:t>
            </a:r>
            <a:r>
              <a:rPr lang="en-US" b="1" dirty="0" err="1" smtClean="0"/>
              <a:t>Mungall</a:t>
            </a:r>
            <a:r>
              <a:rPr lang="en-US" b="1" dirty="0" smtClean="0"/>
              <a:t>, David </a:t>
            </a:r>
            <a:r>
              <a:rPr lang="en-US" b="1" dirty="0" err="1" smtClean="0"/>
              <a:t>Osumi</a:t>
            </a:r>
            <a:r>
              <a:rPr lang="en-US" b="1" dirty="0" smtClean="0"/>
              <a:t>-Sutherland</a:t>
            </a:r>
            <a:endParaRPr lang="en-US" b="1" dirty="0"/>
          </a:p>
        </p:txBody>
      </p:sp>
      <p:pic>
        <p:nvPicPr>
          <p:cNvPr id="14" name="Picture 13" descr="AnatomyCourseGraphic.jp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77716"/>
            <a:ext cx="91440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5841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914400" y="228600"/>
            <a:ext cx="7315200" cy="838200"/>
          </a:xfrm>
        </p:spPr>
        <p:txBody>
          <a:bodyPr>
            <a:normAutofit/>
          </a:bodyPr>
          <a:lstStyle/>
          <a:p>
            <a:r>
              <a:rPr lang="en-US" sz="3600" b="1" dirty="0" smtClean="0">
                <a:cs typeface="Times New Roman" pitchFamily="18" charset="0"/>
              </a:rPr>
              <a:t>A common misconception</a:t>
            </a:r>
            <a:endParaRPr lang="en-US" sz="3600" b="1" dirty="0">
              <a:cs typeface="Times New Roman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09600" y="882520"/>
            <a:ext cx="8001000" cy="87562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>
              <a:buClr>
                <a:srgbClr val="FFFF00"/>
              </a:buClr>
              <a:buSzPct val="75000"/>
            </a:pPr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Are ontologies about </a:t>
            </a:r>
            <a:r>
              <a:rPr lang="en-US" sz="28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terms</a:t>
            </a:r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 or </a:t>
            </a:r>
            <a:r>
              <a:rPr lang="en-US" sz="28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things</a:t>
            </a:r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?</a:t>
            </a:r>
          </a:p>
          <a:p>
            <a:pPr marL="0" lvl="1">
              <a:buClr>
                <a:srgbClr val="FFFF00"/>
              </a:buClr>
              <a:buSzPct val="75000"/>
            </a:pPr>
            <a:endParaRPr lang="en-US" sz="2000" b="1" dirty="0" smtClean="0">
              <a:latin typeface="Times New Roman" pitchFamily="18" charset="0"/>
              <a:cs typeface="Times New Roman" pitchFamily="18" charset="0"/>
            </a:endParaRPr>
          </a:p>
          <a:p>
            <a:pPr marL="0" lvl="1">
              <a:spcAft>
                <a:spcPts val="1800"/>
              </a:spcAft>
              <a:buClr>
                <a:srgbClr val="FFFF00"/>
              </a:buClr>
              <a:buSzPct val="75000"/>
            </a:pPr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hen you are arguing about including something in your ontology, </a:t>
            </a:r>
          </a:p>
          <a:p>
            <a:pPr lvl="2" indent="-457200">
              <a:spcAft>
                <a:spcPts val="600"/>
              </a:spcAft>
              <a:buClr>
                <a:schemeClr val="bg1"/>
              </a:buClr>
              <a:buSzPct val="75000"/>
              <a:buFont typeface="+mj-lt"/>
              <a:buAutoNum type="arabicPeriod"/>
            </a:pP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Are you arguing about </a:t>
            </a:r>
            <a:r>
              <a:rPr lang="en-US" sz="2000" b="1" i="1" dirty="0" smtClean="0">
                <a:latin typeface="Times New Roman" pitchFamily="18" charset="0"/>
                <a:cs typeface="Times New Roman" pitchFamily="18" charset="0"/>
              </a:rPr>
              <a:t>what a term </a:t>
            </a:r>
            <a:r>
              <a:rPr lang="en-US" sz="2000" b="1" i="1" u="sng" dirty="0" smtClean="0">
                <a:latin typeface="Times New Roman" pitchFamily="18" charset="0"/>
                <a:cs typeface="Times New Roman" pitchFamily="18" charset="0"/>
              </a:rPr>
              <a:t>means</a:t>
            </a: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?</a:t>
            </a:r>
          </a:p>
          <a:p>
            <a:pPr lvl="2" indent="-457200">
              <a:spcAft>
                <a:spcPts val="600"/>
              </a:spcAft>
              <a:buClr>
                <a:schemeClr val="bg1"/>
              </a:buClr>
              <a:buSzPct val="75000"/>
              <a:buFont typeface="+mj-lt"/>
              <a:buAutoNum type="arabicPeriod"/>
            </a:pP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Or are you arguing about what </a:t>
            </a:r>
            <a:r>
              <a:rPr lang="en-US" sz="2000" b="1" i="1" dirty="0" smtClean="0">
                <a:latin typeface="Times New Roman" pitchFamily="18" charset="0"/>
                <a:cs typeface="Times New Roman" pitchFamily="18" charset="0"/>
              </a:rPr>
              <a:t>term</a:t>
            </a: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 should be adopted in your </a:t>
            </a:r>
            <a:r>
              <a:rPr lang="en-US" sz="2000" b="1" i="1" dirty="0" smtClean="0">
                <a:latin typeface="Times New Roman" pitchFamily="18" charset="0"/>
                <a:cs typeface="Times New Roman" pitchFamily="18" charset="0"/>
              </a:rPr>
              <a:t>ontology language</a:t>
            </a: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 to represent a well-characterized </a:t>
            </a:r>
            <a:r>
              <a:rPr lang="en-US" sz="2000" b="1" i="1" dirty="0" smtClean="0">
                <a:latin typeface="Times New Roman" pitchFamily="18" charset="0"/>
                <a:cs typeface="Times New Roman" pitchFamily="18" charset="0"/>
              </a:rPr>
              <a:t>entity</a:t>
            </a: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 or </a:t>
            </a:r>
            <a:r>
              <a:rPr lang="en-US" sz="2000" b="1" i="1" dirty="0" smtClean="0">
                <a:latin typeface="Times New Roman" pitchFamily="18" charset="0"/>
                <a:cs typeface="Times New Roman" pitchFamily="18" charset="0"/>
              </a:rPr>
              <a:t>concept</a:t>
            </a: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?</a:t>
            </a:r>
          </a:p>
          <a:p>
            <a:pPr marL="0" lvl="1">
              <a:spcAft>
                <a:spcPts val="1800"/>
              </a:spcAft>
              <a:buClr>
                <a:schemeClr val="bg1"/>
              </a:buClr>
              <a:buSzPct val="75000"/>
            </a:pP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These are </a:t>
            </a:r>
            <a:r>
              <a:rPr lang="en-US" sz="2000" b="1" i="1" dirty="0" smtClean="0">
                <a:latin typeface="Times New Roman" pitchFamily="18" charset="0"/>
                <a:cs typeface="Times New Roman" pitchFamily="18" charset="0"/>
              </a:rPr>
              <a:t>terminological questions</a:t>
            </a: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, and </a:t>
            </a:r>
            <a:r>
              <a:rPr lang="en-US" sz="2000" b="1" u="sng" dirty="0" smtClean="0">
                <a:latin typeface="Times New Roman" pitchFamily="18" charset="0"/>
                <a:cs typeface="Times New Roman" pitchFamily="18" charset="0"/>
              </a:rPr>
              <a:t>not</a:t>
            </a: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i="1" dirty="0" smtClean="0">
                <a:latin typeface="Times New Roman" pitchFamily="18" charset="0"/>
                <a:cs typeface="Times New Roman" pitchFamily="18" charset="0"/>
              </a:rPr>
              <a:t>ontological questions</a:t>
            </a: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.  1 is a purely </a:t>
            </a:r>
            <a:r>
              <a:rPr lang="en-US" sz="2000" b="1" i="1" dirty="0" smtClean="0">
                <a:latin typeface="Times New Roman" pitchFamily="18" charset="0"/>
                <a:cs typeface="Times New Roman" pitchFamily="18" charset="0"/>
              </a:rPr>
              <a:t>linguistic dispute</a:t>
            </a: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; 2 is primarily a </a:t>
            </a:r>
            <a:r>
              <a:rPr lang="en-US" sz="2000" b="1" i="1" dirty="0" smtClean="0">
                <a:latin typeface="Times New Roman" pitchFamily="18" charset="0"/>
                <a:cs typeface="Times New Roman" pitchFamily="18" charset="0"/>
              </a:rPr>
              <a:t>practical question</a:t>
            </a: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0" lvl="1">
              <a:spcAft>
                <a:spcPts val="1800"/>
              </a:spcAft>
              <a:buClr>
                <a:schemeClr val="bg1"/>
              </a:buClr>
              <a:buSzPct val="75000"/>
            </a:pP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The ontological questions are:</a:t>
            </a:r>
          </a:p>
          <a:p>
            <a:pPr marL="457200" lvl="2">
              <a:buClr>
                <a:schemeClr val="bg1"/>
              </a:buClr>
              <a:buSzPct val="75000"/>
            </a:pP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What kind of </a:t>
            </a:r>
            <a:r>
              <a:rPr lang="en-US" sz="2000" b="1" i="1" dirty="0" smtClean="0">
                <a:latin typeface="Times New Roman" pitchFamily="18" charset="0"/>
                <a:cs typeface="Times New Roman" pitchFamily="18" charset="0"/>
              </a:rPr>
              <a:t>things</a:t>
            </a: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 should we recognize in our ontology?</a:t>
            </a:r>
          </a:p>
          <a:p>
            <a:pPr marL="457200" lvl="2">
              <a:buClr>
                <a:schemeClr val="bg1"/>
              </a:buClr>
              <a:buSzPct val="75000"/>
            </a:pP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(Never mind, for the moment, what we might choose to </a:t>
            </a:r>
            <a:r>
              <a:rPr lang="en-US" sz="2000" b="1" u="sng" dirty="0" smtClean="0">
                <a:latin typeface="Times New Roman" pitchFamily="18" charset="0"/>
                <a:cs typeface="Times New Roman" pitchFamily="18" charset="0"/>
              </a:rPr>
              <a:t>call</a:t>
            </a: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 them.)</a:t>
            </a:r>
          </a:p>
          <a:p>
            <a:pPr marL="457200" lvl="2">
              <a:buClr>
                <a:schemeClr val="bg1"/>
              </a:buClr>
              <a:buSzPct val="75000"/>
            </a:pPr>
            <a:endParaRPr lang="en-US" sz="2000" b="1" dirty="0" smtClean="0">
              <a:latin typeface="Times New Roman" pitchFamily="18" charset="0"/>
              <a:cs typeface="Times New Roman" pitchFamily="18" charset="0"/>
            </a:endParaRPr>
          </a:p>
          <a:p>
            <a:pPr marL="457200" lvl="2">
              <a:buClr>
                <a:schemeClr val="bg1"/>
              </a:buClr>
              <a:buSzPct val="75000"/>
            </a:pP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What are their </a:t>
            </a:r>
            <a:r>
              <a:rPr lang="en-US" sz="2000" b="1" i="1" dirty="0" smtClean="0">
                <a:latin typeface="Times New Roman" pitchFamily="18" charset="0"/>
                <a:cs typeface="Times New Roman" pitchFamily="18" charset="0"/>
              </a:rPr>
              <a:t>relations</a:t>
            </a: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 to one another?</a:t>
            </a:r>
          </a:p>
          <a:p>
            <a:pPr marL="457200" lvl="2">
              <a:buClr>
                <a:schemeClr val="bg1"/>
              </a:buClr>
              <a:buSzPct val="75000"/>
            </a:pP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(Not: What are the relations of their </a:t>
            </a:r>
            <a:r>
              <a:rPr lang="en-US" sz="2000" b="1" i="1" dirty="0" smtClean="0">
                <a:latin typeface="Times New Roman" pitchFamily="18" charset="0"/>
                <a:cs typeface="Times New Roman" pitchFamily="18" charset="0"/>
              </a:rPr>
              <a:t>terms/names</a:t>
            </a: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 to one another?)</a:t>
            </a:r>
          </a:p>
          <a:p>
            <a:pPr lvl="1" indent="-457200">
              <a:spcAft>
                <a:spcPts val="1800"/>
              </a:spcAft>
              <a:buClr>
                <a:schemeClr val="bg1"/>
              </a:buClr>
              <a:buSzPct val="75000"/>
            </a:pPr>
            <a:endParaRPr lang="en-US" sz="2800" b="1" dirty="0" smtClean="0">
              <a:latin typeface="Times New Roman" pitchFamily="18" charset="0"/>
              <a:cs typeface="Times New Roman" pitchFamily="18" charset="0"/>
            </a:endParaRPr>
          </a:p>
          <a:p>
            <a:pPr lvl="1" indent="-457200">
              <a:spcAft>
                <a:spcPts val="1800"/>
              </a:spcAft>
              <a:buClr>
                <a:schemeClr val="bg1"/>
              </a:buClr>
              <a:buSzPct val="75000"/>
            </a:pPr>
            <a:endParaRPr lang="en-US" sz="2800" b="1" dirty="0" smtClean="0">
              <a:latin typeface="Times New Roman" pitchFamily="18" charset="0"/>
              <a:cs typeface="Times New Roman" pitchFamily="18" charset="0"/>
            </a:endParaRPr>
          </a:p>
          <a:p>
            <a:pPr lvl="1" indent="-457200">
              <a:spcAft>
                <a:spcPts val="1800"/>
              </a:spcAft>
              <a:buClr>
                <a:schemeClr val="bg1"/>
              </a:buClr>
              <a:buSzPct val="75000"/>
            </a:pPr>
            <a:endParaRPr lang="en-US" sz="2800" b="1" dirty="0" smtClean="0">
              <a:latin typeface="Times New Roman" pitchFamily="18" charset="0"/>
              <a:cs typeface="Times New Roman" pitchFamily="18" charset="0"/>
            </a:endParaRPr>
          </a:p>
          <a:p>
            <a:pPr marL="0" lvl="1">
              <a:spcAft>
                <a:spcPts val="1800"/>
              </a:spcAft>
              <a:buClr>
                <a:srgbClr val="FFFF00"/>
              </a:buClr>
              <a:buSzPct val="75000"/>
            </a:pPr>
            <a:endParaRPr lang="en-US" sz="2800" b="1" dirty="0" smtClean="0"/>
          </a:p>
          <a:p>
            <a:pPr marL="0" lvl="1">
              <a:spcAft>
                <a:spcPts val="1800"/>
              </a:spcAft>
              <a:buClr>
                <a:srgbClr val="FFFF00"/>
              </a:buClr>
              <a:buSzPct val="75000"/>
            </a:pPr>
            <a:endParaRPr lang="en-US" sz="2800" b="1" dirty="0" smtClean="0"/>
          </a:p>
        </p:txBody>
      </p:sp>
      <p:sp>
        <p:nvSpPr>
          <p:cNvPr id="3" name="TextBox 2"/>
          <p:cNvSpPr txBox="1"/>
          <p:nvPr/>
        </p:nvSpPr>
        <p:spPr>
          <a:xfrm>
            <a:off x="16284" y="6528329"/>
            <a:ext cx="26716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Adapted from Gary Merrill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234243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 smtClean="0"/>
              <a:t>What matters are things</a:t>
            </a:r>
            <a:endParaRPr lang="en-US" sz="40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721173" y="5762090"/>
            <a:ext cx="7794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Data annotated to the right schema will be more consistent</a:t>
            </a:r>
            <a:endParaRPr lang="en-US" sz="24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932826" y="1512550"/>
            <a:ext cx="2583835" cy="31393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Dessert</a:t>
            </a:r>
          </a:p>
          <a:p>
            <a:r>
              <a:rPr lang="en-US" dirty="0"/>
              <a:t>	</a:t>
            </a:r>
            <a:r>
              <a:rPr lang="en-US" dirty="0" smtClean="0"/>
              <a:t>Ice cream</a:t>
            </a:r>
          </a:p>
          <a:p>
            <a:r>
              <a:rPr lang="en-US" dirty="0"/>
              <a:t>	</a:t>
            </a:r>
            <a:r>
              <a:rPr lang="en-US" dirty="0" smtClean="0"/>
              <a:t>	gelato</a:t>
            </a:r>
          </a:p>
          <a:p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dirty="0" err="1" smtClean="0"/>
              <a:t>sno</a:t>
            </a:r>
            <a:r>
              <a:rPr lang="en-US" dirty="0" smtClean="0"/>
              <a:t>-cone</a:t>
            </a:r>
          </a:p>
          <a:p>
            <a:r>
              <a:rPr lang="en-US" dirty="0"/>
              <a:t>	</a:t>
            </a:r>
            <a:r>
              <a:rPr lang="en-US" dirty="0" smtClean="0"/>
              <a:t>	soft-serve</a:t>
            </a:r>
          </a:p>
          <a:p>
            <a:r>
              <a:rPr lang="en-US" dirty="0"/>
              <a:t>	</a:t>
            </a:r>
            <a:r>
              <a:rPr lang="en-US" dirty="0" smtClean="0"/>
              <a:t>	custard cream</a:t>
            </a:r>
          </a:p>
          <a:p>
            <a:r>
              <a:rPr lang="en-US" dirty="0"/>
              <a:t>	</a:t>
            </a:r>
            <a:r>
              <a:rPr lang="en-US" dirty="0" smtClean="0"/>
              <a:t>Cake</a:t>
            </a:r>
          </a:p>
          <a:p>
            <a:r>
              <a:rPr lang="en-US" dirty="0"/>
              <a:t>	</a:t>
            </a:r>
            <a:r>
              <a:rPr lang="en-US" dirty="0" smtClean="0"/>
              <a:t>	torte</a:t>
            </a:r>
          </a:p>
          <a:p>
            <a:r>
              <a:rPr lang="en-US" dirty="0"/>
              <a:t>	</a:t>
            </a:r>
            <a:r>
              <a:rPr lang="en-US" dirty="0" smtClean="0"/>
              <a:t>	double-layer</a:t>
            </a:r>
          </a:p>
          <a:p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dirty="0" err="1" smtClean="0"/>
              <a:t>galette</a:t>
            </a:r>
            <a:endParaRPr lang="en-US" dirty="0" smtClean="0"/>
          </a:p>
          <a:p>
            <a:r>
              <a:rPr lang="en-US" dirty="0"/>
              <a:t>	</a:t>
            </a:r>
            <a:r>
              <a:rPr lang="en-US" dirty="0" smtClean="0"/>
              <a:t>	angel food cake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537684" y="1555191"/>
            <a:ext cx="2236510" cy="31393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DES:</a:t>
            </a:r>
            <a:r>
              <a:rPr lang="en-US" dirty="0" smtClean="0"/>
              <a:t>000038</a:t>
            </a:r>
            <a:endParaRPr lang="en-US" dirty="0" smtClean="0"/>
          </a:p>
          <a:p>
            <a:r>
              <a:rPr lang="en-US" dirty="0"/>
              <a:t>	DES:</a:t>
            </a:r>
            <a:r>
              <a:rPr lang="en-US" dirty="0" smtClean="0"/>
              <a:t>000034</a:t>
            </a:r>
          </a:p>
          <a:p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dirty="0"/>
              <a:t>DES:</a:t>
            </a:r>
            <a:r>
              <a:rPr lang="en-US" dirty="0" smtClean="0"/>
              <a:t>000456</a:t>
            </a:r>
            <a:endParaRPr lang="en-US" dirty="0"/>
          </a:p>
          <a:p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dirty="0"/>
              <a:t>DES:</a:t>
            </a:r>
            <a:r>
              <a:rPr lang="en-US" dirty="0" smtClean="0"/>
              <a:t>005566</a:t>
            </a:r>
          </a:p>
          <a:p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dirty="0"/>
              <a:t>DES:</a:t>
            </a:r>
            <a:r>
              <a:rPr lang="en-US" dirty="0" smtClean="0"/>
              <a:t>000564</a:t>
            </a:r>
          </a:p>
          <a:p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dirty="0"/>
              <a:t>DES:</a:t>
            </a:r>
            <a:r>
              <a:rPr lang="en-US" dirty="0" smtClean="0"/>
              <a:t>000744</a:t>
            </a:r>
          </a:p>
          <a:p>
            <a:r>
              <a:rPr lang="en-US" dirty="0"/>
              <a:t>	DES:</a:t>
            </a:r>
            <a:r>
              <a:rPr lang="en-US" dirty="0" smtClean="0"/>
              <a:t>0003221</a:t>
            </a:r>
            <a:endParaRPr lang="en-US" dirty="0"/>
          </a:p>
          <a:p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dirty="0"/>
              <a:t>DES:</a:t>
            </a:r>
            <a:r>
              <a:rPr lang="en-US" dirty="0" smtClean="0"/>
              <a:t>000667</a:t>
            </a:r>
            <a:endParaRPr lang="en-US" dirty="0"/>
          </a:p>
          <a:p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dirty="0"/>
              <a:t>DES:</a:t>
            </a:r>
            <a:r>
              <a:rPr lang="en-US" dirty="0" smtClean="0"/>
              <a:t>000975</a:t>
            </a:r>
          </a:p>
          <a:p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dirty="0"/>
              <a:t>DES:</a:t>
            </a:r>
            <a:r>
              <a:rPr lang="en-US" dirty="0" smtClean="0"/>
              <a:t>000544</a:t>
            </a:r>
          </a:p>
          <a:p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dirty="0"/>
              <a:t>DES:</a:t>
            </a:r>
            <a:r>
              <a:rPr lang="en-US" dirty="0" smtClean="0"/>
              <a:t>000765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21173" y="4912590"/>
            <a:ext cx="81684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800000"/>
                </a:solidFill>
              </a:rPr>
              <a:t>DES:</a:t>
            </a:r>
            <a:r>
              <a:rPr lang="en-US" b="1" dirty="0" smtClean="0">
                <a:solidFill>
                  <a:srgbClr val="800000"/>
                </a:solidFill>
              </a:rPr>
              <a:t>000034 </a:t>
            </a:r>
            <a:r>
              <a:rPr lang="en-US" b="1" dirty="0">
                <a:solidFill>
                  <a:srgbClr val="800000"/>
                </a:solidFill>
              </a:rPr>
              <a:t>-  </a:t>
            </a:r>
            <a:r>
              <a:rPr lang="en-US" b="1" dirty="0" smtClean="0">
                <a:solidFill>
                  <a:srgbClr val="800000"/>
                </a:solidFill>
              </a:rPr>
              <a:t>Frozen milk</a:t>
            </a:r>
            <a:r>
              <a:rPr lang="en-US" b="1" dirty="0">
                <a:solidFill>
                  <a:srgbClr val="800000"/>
                </a:solidFill>
              </a:rPr>
              <a:t> </a:t>
            </a:r>
            <a:r>
              <a:rPr lang="en-US" b="1" dirty="0" smtClean="0">
                <a:solidFill>
                  <a:srgbClr val="800000"/>
                </a:solidFill>
              </a:rPr>
              <a:t>and/or cream with </a:t>
            </a:r>
            <a:r>
              <a:rPr lang="en-US" b="1" dirty="0">
                <a:solidFill>
                  <a:srgbClr val="800000"/>
                </a:solidFill>
              </a:rPr>
              <a:t>various sugars, and flavoring such as fresh fruit and nut purees.[1]</a:t>
            </a:r>
          </a:p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309289" y="6250731"/>
            <a:ext cx="46108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0000FF"/>
                </a:solidFill>
              </a:rPr>
              <a:t>Labels are handles, not things</a:t>
            </a:r>
            <a:endParaRPr lang="en-US" sz="2800" b="1" dirty="0">
              <a:solidFill>
                <a:srgbClr val="0000FF"/>
              </a:solidFill>
            </a:endParaRPr>
          </a:p>
        </p:txBody>
      </p:sp>
      <p:sp>
        <p:nvSpPr>
          <p:cNvPr id="11" name="AutoShape 93"/>
          <p:cNvSpPr>
            <a:spLocks/>
          </p:cNvSpPr>
          <p:nvPr/>
        </p:nvSpPr>
        <p:spPr bwMode="auto">
          <a:xfrm flipH="1">
            <a:off x="2029161" y="2073094"/>
            <a:ext cx="3985332" cy="3007447"/>
          </a:xfrm>
          <a:custGeom>
            <a:avLst/>
            <a:gdLst>
              <a:gd name="T0" fmla="*/ 0 w 21600"/>
              <a:gd name="T1" fmla="*/ 0 h 21600"/>
              <a:gd name="T2" fmla="*/ 21600 w 21600"/>
              <a:gd name="T3" fmla="*/ 21600 h 21600"/>
            </a:gdLst>
            <a:ahLst/>
            <a:cxnLst/>
            <a:rect l="T0" t="T1" r="T2" b="T3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400">
            <a:solidFill>
              <a:srgbClr val="800000"/>
            </a:solidFill>
            <a:miter lim="800000"/>
            <a:headEnd type="triangle" w="lg" len="lg"/>
            <a:tailEnd type="none" w="lg" len="lg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3187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4503" y="2198010"/>
            <a:ext cx="3545209" cy="223173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93555" y="216961"/>
            <a:ext cx="8548590" cy="66787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 smtClean="0"/>
              <a:t>Why build an anatomy ontology? </a:t>
            </a:r>
          </a:p>
          <a:p>
            <a:pPr algn="ctr"/>
            <a:r>
              <a:rPr lang="en-US" sz="3200" b="1" dirty="0" smtClean="0"/>
              <a:t>	A simple example</a:t>
            </a:r>
          </a:p>
          <a:p>
            <a:endParaRPr lang="en-US" sz="3200" dirty="0" smtClean="0"/>
          </a:p>
          <a:p>
            <a:r>
              <a:rPr lang="en-US" sz="2400" dirty="0" smtClean="0"/>
              <a:t>Number of genes annotated to each of the following </a:t>
            </a:r>
          </a:p>
          <a:p>
            <a:r>
              <a:rPr lang="en-US" sz="2400" dirty="0" smtClean="0"/>
              <a:t>brain parts in an ontology:</a:t>
            </a:r>
          </a:p>
          <a:p>
            <a:endParaRPr lang="en-US" sz="2800" dirty="0" smtClean="0"/>
          </a:p>
          <a:p>
            <a:r>
              <a:rPr lang="en-US" sz="2800" b="1" dirty="0" smtClean="0"/>
              <a:t>brain </a:t>
            </a:r>
            <a:r>
              <a:rPr lang="en-US" sz="2800" b="1" dirty="0"/>
              <a:t>20</a:t>
            </a:r>
            <a:endParaRPr lang="en-US" sz="2800" b="1" dirty="0" smtClean="0"/>
          </a:p>
          <a:p>
            <a:r>
              <a:rPr lang="en-US" sz="2800" b="1" dirty="0" smtClean="0"/>
              <a:t>	</a:t>
            </a:r>
            <a:r>
              <a:rPr lang="en-US" sz="2000" b="1" i="1" dirty="0" err="1" smtClean="0"/>
              <a:t>part_of</a:t>
            </a:r>
            <a:r>
              <a:rPr lang="en-US" sz="2800" b="1" dirty="0" smtClean="0"/>
              <a:t> hindbrain </a:t>
            </a:r>
            <a:r>
              <a:rPr lang="en-US" sz="2800" b="1" dirty="0"/>
              <a:t>15</a:t>
            </a:r>
            <a:endParaRPr lang="en-US" sz="2800" b="1" dirty="0" smtClean="0"/>
          </a:p>
          <a:p>
            <a:r>
              <a:rPr lang="en-US" sz="2800" b="1" dirty="0" smtClean="0"/>
              <a:t>	</a:t>
            </a:r>
            <a:r>
              <a:rPr lang="en-US" sz="2000" b="1" i="1" dirty="0" err="1" smtClean="0"/>
              <a:t>part_of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rhombomere</a:t>
            </a:r>
            <a:r>
              <a:rPr lang="en-US" sz="2800" b="1" dirty="0" smtClean="0"/>
              <a:t> </a:t>
            </a:r>
            <a:r>
              <a:rPr lang="en-US" sz="2800" b="1" dirty="0"/>
              <a:t>10</a:t>
            </a:r>
            <a:endParaRPr lang="en-US" sz="2800" b="1" dirty="0" smtClean="0"/>
          </a:p>
          <a:p>
            <a:endParaRPr lang="en-US" sz="2800" b="1" dirty="0" smtClean="0"/>
          </a:p>
          <a:p>
            <a:r>
              <a:rPr lang="en-US" sz="2800" b="1" dirty="0" smtClean="0"/>
              <a:t>Query </a:t>
            </a:r>
            <a:r>
              <a:rPr lang="en-US" sz="2800" b="1" dirty="0"/>
              <a:t>brain without ontology 20</a:t>
            </a:r>
          </a:p>
          <a:p>
            <a:r>
              <a:rPr lang="en-US" sz="2800" b="1" dirty="0"/>
              <a:t>Query brain with ontology </a:t>
            </a:r>
            <a:r>
              <a:rPr lang="en-US" sz="2800" b="1" dirty="0" smtClean="0"/>
              <a:t>45</a:t>
            </a:r>
          </a:p>
          <a:p>
            <a:endParaRPr lang="en-US" sz="3200" dirty="0" smtClean="0"/>
          </a:p>
          <a:p>
            <a:r>
              <a:rPr lang="en-US" sz="2800" b="1" dirty="0" smtClean="0">
                <a:solidFill>
                  <a:srgbClr val="E46C0A"/>
                </a:solidFill>
              </a:rPr>
              <a:t>Ontologies can facilitate grouping and retrieval of data</a:t>
            </a:r>
          </a:p>
          <a:p>
            <a:endParaRPr lang="en-US" sz="2800" b="1" dirty="0" smtClean="0"/>
          </a:p>
        </p:txBody>
      </p:sp>
      <p:sp>
        <p:nvSpPr>
          <p:cNvPr id="6" name="Rectangle 5"/>
          <p:cNvSpPr/>
          <p:nvPr/>
        </p:nvSpPr>
        <p:spPr>
          <a:xfrm>
            <a:off x="232608" y="219240"/>
            <a:ext cx="8692444" cy="6434666"/>
          </a:xfrm>
          <a:prstGeom prst="rect">
            <a:avLst/>
          </a:prstGeom>
          <a:noFill/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2"/>
                </a:solidFill>
              </a:ln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50039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>
            <a:grpSpLocks noChangeAspect="1"/>
          </p:cNvGrpSpPr>
          <p:nvPr/>
        </p:nvGrpSpPr>
        <p:grpSpPr>
          <a:xfrm>
            <a:off x="619137" y="837186"/>
            <a:ext cx="7674637" cy="5421906"/>
            <a:chOff x="1401052" y="1339298"/>
            <a:chExt cx="6503929" cy="4594836"/>
          </a:xfrm>
        </p:grpSpPr>
        <p:pic>
          <p:nvPicPr>
            <p:cNvPr id="4" name="Picture 3" descr="distal-less.psd"/>
            <p:cNvPicPr>
              <a:picLocks noChangeAspect="1"/>
            </p:cNvPicPr>
            <p:nvPr/>
          </p:nvPicPr>
          <p:blipFill>
            <a:blip r:embed="rId2"/>
            <a:srcRect t="6550" r="48138" b="67702"/>
            <a:stretch>
              <a:fillRect/>
            </a:stretch>
          </p:blipFill>
          <p:spPr>
            <a:xfrm>
              <a:off x="1401052" y="1339298"/>
              <a:ext cx="3806058" cy="1993988"/>
            </a:xfrm>
            <a:prstGeom prst="rect">
              <a:avLst/>
            </a:prstGeom>
          </p:spPr>
        </p:pic>
        <p:pic>
          <p:nvPicPr>
            <p:cNvPr id="5" name="Picture 4" descr="distal-less.psd"/>
            <p:cNvPicPr>
              <a:picLocks noChangeAspect="1"/>
            </p:cNvPicPr>
            <p:nvPr/>
          </p:nvPicPr>
          <p:blipFill>
            <a:blip r:embed="rId2"/>
            <a:srcRect l="52339" t="1917" b="67557"/>
            <a:stretch>
              <a:fillRect/>
            </a:stretch>
          </p:blipFill>
          <p:spPr>
            <a:xfrm>
              <a:off x="5294262" y="1419771"/>
              <a:ext cx="2579701" cy="1743549"/>
            </a:xfrm>
            <a:prstGeom prst="rect">
              <a:avLst/>
            </a:prstGeom>
          </p:spPr>
        </p:pic>
        <p:pic>
          <p:nvPicPr>
            <p:cNvPr id="6" name="Picture 5" descr="distal-less.psd"/>
            <p:cNvPicPr>
              <a:picLocks noChangeAspect="1"/>
            </p:cNvPicPr>
            <p:nvPr/>
          </p:nvPicPr>
          <p:blipFill>
            <a:blip r:embed="rId2"/>
            <a:srcRect l="3820" t="63467" r="61493"/>
            <a:stretch>
              <a:fillRect/>
            </a:stretch>
          </p:blipFill>
          <p:spPr>
            <a:xfrm>
              <a:off x="1502656" y="3195070"/>
              <a:ext cx="2464456" cy="2739064"/>
            </a:xfrm>
            <a:prstGeom prst="rect">
              <a:avLst/>
            </a:prstGeom>
          </p:spPr>
        </p:pic>
        <p:pic>
          <p:nvPicPr>
            <p:cNvPr id="7" name="Picture 6" descr="distal-less.psd"/>
            <p:cNvPicPr>
              <a:picLocks noChangeAspect="1"/>
            </p:cNvPicPr>
            <p:nvPr/>
          </p:nvPicPr>
          <p:blipFill>
            <a:blip r:embed="rId2"/>
            <a:srcRect l="55492" t="65518" r="4361" b="5680"/>
            <a:stretch>
              <a:fillRect/>
            </a:stretch>
          </p:blipFill>
          <p:spPr>
            <a:xfrm rot="5400000">
              <a:off x="3660767" y="3569160"/>
              <a:ext cx="2521524" cy="1908834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1489956" y="1356271"/>
              <a:ext cx="3257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A</a:t>
              </a:r>
              <a:endParaRPr lang="en-US" b="1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496368" y="3210471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C</a:t>
              </a:r>
              <a:endParaRPr lang="en-US" b="1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340806" y="1356271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B</a:t>
              </a:r>
              <a:endParaRPr lang="en-US" b="1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055356" y="3210471"/>
              <a:ext cx="3305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D</a:t>
              </a:r>
              <a:endParaRPr lang="en-US" b="1" dirty="0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5913792" y="3268101"/>
              <a:ext cx="1911075" cy="249767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924364" y="3268101"/>
              <a:ext cx="2973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E</a:t>
              </a:r>
              <a:endParaRPr lang="en-US" b="1" dirty="0"/>
            </a:p>
          </p:txBody>
        </p:sp>
        <p:grpSp>
          <p:nvGrpSpPr>
            <p:cNvPr id="13" name="Group 12"/>
            <p:cNvGrpSpPr/>
            <p:nvPr/>
          </p:nvGrpSpPr>
          <p:grpSpPr>
            <a:xfrm>
              <a:off x="6096249" y="3210376"/>
              <a:ext cx="1808732" cy="2587950"/>
              <a:chOff x="3913999" y="1432206"/>
              <a:chExt cx="1808732" cy="2587950"/>
            </a:xfrm>
          </p:grpSpPr>
          <p:sp>
            <p:nvSpPr>
              <p:cNvPr id="14" name="TextBox 13"/>
              <p:cNvSpPr txBox="1"/>
              <p:nvPr/>
            </p:nvSpPr>
            <p:spPr>
              <a:xfrm>
                <a:off x="4101314" y="1432206"/>
                <a:ext cx="939681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 smtClean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Arial Black" pitchFamily="34" charset="0"/>
                  </a:rPr>
                  <a:t>Vertebrata</a:t>
                </a:r>
                <a:endParaRPr lang="en-US" sz="10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Arial Black" pitchFamily="34" charset="0"/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4503905" y="1967176"/>
                <a:ext cx="868635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 smtClean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Arial Black" pitchFamily="34" charset="0"/>
                  </a:rPr>
                  <a:t>Ascidians</a:t>
                </a:r>
                <a:endParaRPr lang="en-US" sz="10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Arial Black" pitchFamily="34" charset="0"/>
                </a:endParaRP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4603709" y="3089235"/>
                <a:ext cx="966931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 smtClean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Arial Black" pitchFamily="34" charset="0"/>
                  </a:rPr>
                  <a:t>Arthropoda</a:t>
                </a:r>
                <a:endParaRPr lang="en-US" sz="10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Arial Black" pitchFamily="34" charset="0"/>
                </a:endParaRP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4726356" y="3342539"/>
                <a:ext cx="795411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 smtClean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Arial Black" pitchFamily="34" charset="0"/>
                  </a:rPr>
                  <a:t>Annelida</a:t>
                </a:r>
                <a:endParaRPr lang="en-US" sz="10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Arial Black" pitchFamily="34" charset="0"/>
                </a:endParaRP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4355383" y="3773935"/>
                <a:ext cx="811441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 smtClean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Arial Black" pitchFamily="34" charset="0"/>
                  </a:rPr>
                  <a:t>Mollusca</a:t>
                </a:r>
                <a:endParaRPr lang="en-US" sz="10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Arial Black" pitchFamily="34" charset="0"/>
                </a:endParaRP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4478480" y="2522114"/>
                <a:ext cx="1244251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 smtClean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Arial Black" pitchFamily="34" charset="0"/>
                  </a:rPr>
                  <a:t>Echinodermata</a:t>
                </a:r>
                <a:endParaRPr lang="en-US" sz="10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Arial Black" pitchFamily="34" charset="0"/>
                </a:endParaRPr>
              </a:p>
            </p:txBody>
          </p:sp>
          <p:sp>
            <p:nvSpPr>
              <p:cNvPr id="22" name="Isosceles Triangle 21"/>
              <p:cNvSpPr/>
              <p:nvPr/>
            </p:nvSpPr>
            <p:spPr>
              <a:xfrm rot="686490">
                <a:off x="3976765" y="1606060"/>
                <a:ext cx="147052" cy="2349443"/>
              </a:xfrm>
              <a:prstGeom prst="triangle">
                <a:avLst>
                  <a:gd name="adj" fmla="val 77511"/>
                </a:avLst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Isosceles Triangle 22"/>
              <p:cNvSpPr/>
              <p:nvPr/>
            </p:nvSpPr>
            <p:spPr>
              <a:xfrm rot="3120000">
                <a:off x="4230997" y="2571143"/>
                <a:ext cx="81729" cy="606412"/>
              </a:xfrm>
              <a:prstGeom prst="triangl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Isosceles Triangle 23"/>
              <p:cNvSpPr/>
              <p:nvPr/>
            </p:nvSpPr>
            <p:spPr>
              <a:xfrm rot="3024434">
                <a:off x="4339228" y="2037310"/>
                <a:ext cx="44844" cy="542765"/>
              </a:xfrm>
              <a:prstGeom prst="triangl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Isosceles Triangle 24"/>
              <p:cNvSpPr/>
              <p:nvPr/>
            </p:nvSpPr>
            <p:spPr>
              <a:xfrm rot="3780000">
                <a:off x="4292192" y="3051247"/>
                <a:ext cx="50458" cy="761749"/>
              </a:xfrm>
              <a:prstGeom prst="triangl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Isosceles Triangle 25"/>
              <p:cNvSpPr/>
              <p:nvPr/>
            </p:nvSpPr>
            <p:spPr>
              <a:xfrm rot="3780000" flipH="1">
                <a:off x="4497562" y="3280783"/>
                <a:ext cx="55886" cy="542765"/>
              </a:xfrm>
              <a:prstGeom prst="triangl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Isosceles Triangle 26"/>
              <p:cNvSpPr/>
              <p:nvPr/>
            </p:nvSpPr>
            <p:spPr>
              <a:xfrm rot="6349132" flipH="1">
                <a:off x="4220643" y="3303471"/>
                <a:ext cx="120812" cy="734100"/>
              </a:xfrm>
              <a:prstGeom prst="triangl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8" name="Straight Connector 27"/>
              <p:cNvCxnSpPr/>
              <p:nvPr/>
            </p:nvCxnSpPr>
            <p:spPr>
              <a:xfrm>
                <a:off x="4183481" y="1929911"/>
                <a:ext cx="171902" cy="0"/>
              </a:xfrm>
              <a:prstGeom prst="line">
                <a:avLst/>
              </a:prstGeom>
              <a:ln w="3492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TextBox 28"/>
              <p:cNvSpPr txBox="1"/>
              <p:nvPr/>
            </p:nvSpPr>
            <p:spPr>
              <a:xfrm>
                <a:off x="4286107" y="1744493"/>
                <a:ext cx="986167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>
                    <a:solidFill>
                      <a:schemeClr val="accent6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t</a:t>
                </a:r>
                <a:r>
                  <a:rPr lang="en-US" sz="1000" dirty="0" smtClean="0">
                    <a:solidFill>
                      <a:schemeClr val="accent6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etrapod limbs</a:t>
                </a:r>
                <a:endParaRPr lang="en-US" sz="1000" dirty="0">
                  <a:solidFill>
                    <a:schemeClr val="accent6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4314358" y="2288799"/>
                <a:ext cx="70243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 smtClean="0">
                    <a:solidFill>
                      <a:schemeClr val="accent6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ampullae</a:t>
                </a:r>
                <a:endParaRPr lang="en-US" sz="1000" dirty="0">
                  <a:solidFill>
                    <a:schemeClr val="accent6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4288617" y="2799164"/>
                <a:ext cx="678391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>
                    <a:solidFill>
                      <a:schemeClr val="accent6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t</a:t>
                </a:r>
                <a:r>
                  <a:rPr lang="en-US" sz="1000" dirty="0" smtClean="0">
                    <a:solidFill>
                      <a:schemeClr val="accent6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ube feet</a:t>
                </a:r>
                <a:endParaRPr lang="en-US" sz="1000" dirty="0">
                  <a:solidFill>
                    <a:schemeClr val="accent6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34" name="TextBox 33"/>
              <p:cNvSpPr txBox="1"/>
              <p:nvPr/>
            </p:nvSpPr>
            <p:spPr>
              <a:xfrm>
                <a:off x="4515450" y="3515673"/>
                <a:ext cx="75052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 smtClean="0">
                    <a:solidFill>
                      <a:schemeClr val="accent6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parapodia</a:t>
                </a:r>
                <a:endParaRPr lang="en-US" sz="1000" dirty="0">
                  <a:solidFill>
                    <a:schemeClr val="accent6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cxnSp>
            <p:nvCxnSpPr>
              <p:cNvPr id="35" name="Straight Connector 34"/>
              <p:cNvCxnSpPr/>
              <p:nvPr/>
            </p:nvCxnSpPr>
            <p:spPr>
              <a:xfrm rot="16200000" flipH="1">
                <a:off x="4254723" y="2822231"/>
                <a:ext cx="139915" cy="14571"/>
              </a:xfrm>
              <a:prstGeom prst="line">
                <a:avLst/>
              </a:prstGeom>
              <a:ln w="3492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>
              <a:xfrm rot="16200000" flipH="1">
                <a:off x="4529262" y="3518845"/>
                <a:ext cx="139915" cy="14571"/>
              </a:xfrm>
              <a:prstGeom prst="line">
                <a:avLst/>
              </a:prstGeom>
              <a:ln w="3492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>
              <a:xfrm rot="16200000" flipH="1">
                <a:off x="4268583" y="2339656"/>
                <a:ext cx="139915" cy="14571"/>
              </a:xfrm>
              <a:prstGeom prst="line">
                <a:avLst/>
              </a:prstGeom>
              <a:ln w="3492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8" name="Text Box 5"/>
          <p:cNvSpPr txBox="1">
            <a:spLocks noChangeArrowheads="1"/>
          </p:cNvSpPr>
          <p:nvPr/>
        </p:nvSpPr>
        <p:spPr bwMode="auto">
          <a:xfrm>
            <a:off x="224215" y="228600"/>
            <a:ext cx="8797036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3000" b="1" dirty="0" smtClean="0"/>
              <a:t>Querying for </a:t>
            </a:r>
            <a:r>
              <a:rPr lang="en-US" sz="3000" b="1" dirty="0"/>
              <a:t>genes in</a:t>
            </a:r>
            <a:r>
              <a:rPr lang="en-US" sz="3000" b="1" dirty="0" smtClean="0"/>
              <a:t> similar structures across species </a:t>
            </a:r>
            <a:endParaRPr lang="en-US" sz="3000" b="1" dirty="0"/>
          </a:p>
        </p:txBody>
      </p:sp>
      <p:sp>
        <p:nvSpPr>
          <p:cNvPr id="39" name="Rectangle 19"/>
          <p:cNvSpPr>
            <a:spLocks noChangeArrowheads="1"/>
          </p:cNvSpPr>
          <p:nvPr/>
        </p:nvSpPr>
        <p:spPr bwMode="auto">
          <a:xfrm>
            <a:off x="6349117" y="6563434"/>
            <a:ext cx="2849563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anchor="ctr">
            <a:prstTxWarp prst="textNoShape">
              <a:avLst/>
            </a:prstTxWarp>
            <a:spAutoFit/>
          </a:bodyPr>
          <a:lstStyle/>
          <a:p>
            <a:r>
              <a:rPr lang="en-US" sz="1600" dirty="0" err="1"/>
              <a:t>Panganiban</a:t>
            </a:r>
            <a:r>
              <a:rPr lang="en-US" sz="1600" dirty="0"/>
              <a:t> </a:t>
            </a:r>
            <a:r>
              <a:rPr lang="en-US" sz="1600" i="1" dirty="0"/>
              <a:t>et al.,</a:t>
            </a:r>
            <a:r>
              <a:rPr lang="en-US" sz="1600" dirty="0"/>
              <a:t> PNAS, 1997 </a:t>
            </a:r>
          </a:p>
        </p:txBody>
      </p:sp>
      <p:sp>
        <p:nvSpPr>
          <p:cNvPr id="40" name="Text Box 20"/>
          <p:cNvSpPr txBox="1">
            <a:spLocks noChangeArrowheads="1"/>
          </p:cNvSpPr>
          <p:nvPr/>
        </p:nvSpPr>
        <p:spPr bwMode="auto">
          <a:xfrm>
            <a:off x="368238" y="5942579"/>
            <a:ext cx="837565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2000" b="1" dirty="0" smtClean="0">
                <a:solidFill>
                  <a:schemeClr val="tx2"/>
                </a:solidFill>
              </a:rPr>
              <a:t>Distal-less </a:t>
            </a:r>
            <a:r>
              <a:rPr lang="en-US" sz="2000" b="1" dirty="0" err="1" smtClean="0">
                <a:solidFill>
                  <a:schemeClr val="tx2"/>
                </a:solidFill>
              </a:rPr>
              <a:t>orthologs</a:t>
            </a:r>
            <a:r>
              <a:rPr lang="en-US" sz="2000" b="1" dirty="0" smtClean="0">
                <a:solidFill>
                  <a:schemeClr val="tx2"/>
                </a:solidFill>
              </a:rPr>
              <a:t> participate in distal-proximal pattern formation and appendage morphogenesis</a:t>
            </a:r>
          </a:p>
        </p:txBody>
      </p:sp>
      <p:sp>
        <p:nvSpPr>
          <p:cNvPr id="42" name="Text Box 25"/>
          <p:cNvSpPr txBox="1">
            <a:spLocks noChangeArrowheads="1"/>
          </p:cNvSpPr>
          <p:nvPr/>
        </p:nvSpPr>
        <p:spPr bwMode="auto">
          <a:xfrm>
            <a:off x="4566513" y="3025895"/>
            <a:ext cx="1454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b="1" dirty="0"/>
              <a:t>mouse limb</a:t>
            </a:r>
          </a:p>
        </p:txBody>
      </p:sp>
      <p:sp>
        <p:nvSpPr>
          <p:cNvPr id="43" name="Text Box 26"/>
          <p:cNvSpPr txBox="1">
            <a:spLocks noChangeArrowheads="1"/>
          </p:cNvSpPr>
          <p:nvPr/>
        </p:nvSpPr>
        <p:spPr bwMode="auto">
          <a:xfrm>
            <a:off x="1590577" y="3024809"/>
            <a:ext cx="24066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b="1" dirty="0"/>
              <a:t>sea urchin tube feet </a:t>
            </a:r>
          </a:p>
        </p:txBody>
      </p:sp>
      <p:sp>
        <p:nvSpPr>
          <p:cNvPr id="44" name="Text Box 27"/>
          <p:cNvSpPr txBox="1">
            <a:spLocks noChangeArrowheads="1"/>
          </p:cNvSpPr>
          <p:nvPr/>
        </p:nvSpPr>
        <p:spPr bwMode="auto">
          <a:xfrm>
            <a:off x="3324823" y="834656"/>
            <a:ext cx="20256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b="1" dirty="0"/>
              <a:t>ascidian ampulla</a:t>
            </a:r>
          </a:p>
        </p:txBody>
      </p:sp>
      <p:sp>
        <p:nvSpPr>
          <p:cNvPr id="45" name="Text Box 29"/>
          <p:cNvSpPr txBox="1">
            <a:spLocks noChangeArrowheads="1"/>
          </p:cNvSpPr>
          <p:nvPr/>
        </p:nvSpPr>
        <p:spPr bwMode="auto">
          <a:xfrm>
            <a:off x="6066215" y="819279"/>
            <a:ext cx="25336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b="1" dirty="0" err="1"/>
              <a:t>polychaete</a:t>
            </a:r>
            <a:r>
              <a:rPr lang="en-US" b="1" dirty="0"/>
              <a:t> </a:t>
            </a:r>
            <a:r>
              <a:rPr lang="en-US" b="1" dirty="0" err="1"/>
              <a:t>parapodia</a:t>
            </a:r>
            <a:endParaRPr lang="en-US" b="1" dirty="0"/>
          </a:p>
        </p:txBody>
      </p:sp>
      <p:sp>
        <p:nvSpPr>
          <p:cNvPr id="46" name="Rectangle 45"/>
          <p:cNvSpPr/>
          <p:nvPr/>
        </p:nvSpPr>
        <p:spPr>
          <a:xfrm>
            <a:off x="232608" y="219240"/>
            <a:ext cx="8692444" cy="6434666"/>
          </a:xfrm>
          <a:prstGeom prst="rect">
            <a:avLst/>
          </a:prstGeom>
          <a:noFill/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2"/>
                </a:solidFill>
              </a:ln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51266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Picture 93" descr="peanut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44815" y="4961203"/>
            <a:ext cx="1128712" cy="846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533" name="Rectangle 35"/>
          <p:cNvSpPr>
            <a:spLocks/>
          </p:cNvSpPr>
          <p:nvPr/>
        </p:nvSpPr>
        <p:spPr bwMode="auto">
          <a:xfrm>
            <a:off x="1506527" y="2024328"/>
            <a:ext cx="609600" cy="43021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57799" bIns="0">
            <a:prstTxWarp prst="textNoShape">
              <a:avLst/>
            </a:prstTxWarp>
          </a:bodyPr>
          <a:lstStyle/>
          <a:p>
            <a:pPr marL="39688"/>
            <a:r>
              <a:rPr lang="en-US" sz="1600" dirty="0" err="1">
                <a:solidFill>
                  <a:srgbClr val="800000"/>
                </a:solidFill>
                <a:ea typeface="Times New Roman" charset="0"/>
                <a:cs typeface="Times New Roman" charset="0"/>
                <a:sym typeface="Times New Roman" charset="0"/>
              </a:rPr>
              <a:t>is_a</a:t>
            </a:r>
            <a:endParaRPr lang="en-US" sz="1600" dirty="0">
              <a:solidFill>
                <a:srgbClr val="800000"/>
              </a:solidFill>
              <a:ea typeface="Times New Roman" charset="0"/>
              <a:cs typeface="Times New Roman" charset="0"/>
              <a:sym typeface="Times New Roman" charset="0"/>
            </a:endParaRPr>
          </a:p>
        </p:txBody>
      </p:sp>
      <p:sp>
        <p:nvSpPr>
          <p:cNvPr id="110" name="Can 109"/>
          <p:cNvSpPr/>
          <p:nvPr/>
        </p:nvSpPr>
        <p:spPr>
          <a:xfrm>
            <a:off x="896927" y="1463940"/>
            <a:ext cx="1143000" cy="533400"/>
          </a:xfrm>
          <a:prstGeom prst="can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entity</a:t>
            </a:r>
          </a:p>
        </p:txBody>
      </p:sp>
      <p:sp>
        <p:nvSpPr>
          <p:cNvPr id="111" name="Can 110"/>
          <p:cNvSpPr/>
          <p:nvPr/>
        </p:nvSpPr>
        <p:spPr>
          <a:xfrm>
            <a:off x="2344727" y="1997340"/>
            <a:ext cx="1143000" cy="533400"/>
          </a:xfrm>
          <a:prstGeom prst="can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organism</a:t>
            </a:r>
          </a:p>
        </p:txBody>
      </p:sp>
      <p:sp>
        <p:nvSpPr>
          <p:cNvPr id="112" name="Can 111"/>
          <p:cNvSpPr/>
          <p:nvPr/>
        </p:nvSpPr>
        <p:spPr>
          <a:xfrm>
            <a:off x="3792527" y="4054740"/>
            <a:ext cx="1143000" cy="533400"/>
          </a:xfrm>
          <a:prstGeom prst="can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cat</a:t>
            </a:r>
          </a:p>
        </p:txBody>
      </p:sp>
      <p:sp>
        <p:nvSpPr>
          <p:cNvPr id="113" name="Can 112"/>
          <p:cNvSpPr/>
          <p:nvPr/>
        </p:nvSpPr>
        <p:spPr>
          <a:xfrm>
            <a:off x="4935527" y="3292740"/>
            <a:ext cx="1143000" cy="533400"/>
          </a:xfrm>
          <a:prstGeom prst="can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mammal</a:t>
            </a:r>
          </a:p>
        </p:txBody>
      </p:sp>
      <p:sp>
        <p:nvSpPr>
          <p:cNvPr id="114" name="Can 113"/>
          <p:cNvSpPr/>
          <p:nvPr/>
        </p:nvSpPr>
        <p:spPr>
          <a:xfrm>
            <a:off x="3716327" y="2606940"/>
            <a:ext cx="1143000" cy="533400"/>
          </a:xfrm>
          <a:prstGeom prst="can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animal</a:t>
            </a:r>
          </a:p>
        </p:txBody>
      </p:sp>
      <p:sp>
        <p:nvSpPr>
          <p:cNvPr id="22539" name="AutoShape 93"/>
          <p:cNvSpPr>
            <a:spLocks/>
          </p:cNvSpPr>
          <p:nvPr/>
        </p:nvSpPr>
        <p:spPr bwMode="auto">
          <a:xfrm>
            <a:off x="1887527" y="1921140"/>
            <a:ext cx="457200" cy="381000"/>
          </a:xfrm>
          <a:custGeom>
            <a:avLst/>
            <a:gdLst>
              <a:gd name="T0" fmla="*/ 0 w 21600"/>
              <a:gd name="T1" fmla="*/ 0 h 21600"/>
              <a:gd name="T2" fmla="*/ 21600 w 21600"/>
              <a:gd name="T3" fmla="*/ 21600 h 21600"/>
            </a:gdLst>
            <a:ahLst/>
            <a:cxnLst/>
            <a:rect l="T0" t="T1" r="T2" b="T3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400">
            <a:solidFill>
              <a:srgbClr val="800000"/>
            </a:solidFill>
            <a:miter lim="800000"/>
            <a:headEnd type="triangle" w="lg" len="lg"/>
            <a:tailEnd type="none" w="lg" len="lg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>
              <a:solidFill>
                <a:srgbClr val="800000"/>
              </a:solidFill>
            </a:endParaRPr>
          </a:p>
        </p:txBody>
      </p:sp>
      <p:sp>
        <p:nvSpPr>
          <p:cNvPr id="22540" name="Rectangle 35"/>
          <p:cNvSpPr>
            <a:spLocks/>
          </p:cNvSpPr>
          <p:nvPr/>
        </p:nvSpPr>
        <p:spPr bwMode="auto">
          <a:xfrm>
            <a:off x="3030527" y="2530740"/>
            <a:ext cx="609600" cy="4302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57799" bIns="0">
            <a:prstTxWarp prst="textNoShape">
              <a:avLst/>
            </a:prstTxWarp>
          </a:bodyPr>
          <a:lstStyle/>
          <a:p>
            <a:pPr marL="39688"/>
            <a:r>
              <a:rPr lang="en-US" sz="1600">
                <a:solidFill>
                  <a:srgbClr val="800000"/>
                </a:solidFill>
                <a:ea typeface="Times New Roman" charset="0"/>
                <a:cs typeface="Times New Roman" charset="0"/>
                <a:sym typeface="Times New Roman" charset="0"/>
              </a:rPr>
              <a:t>is_a</a:t>
            </a:r>
          </a:p>
        </p:txBody>
      </p:sp>
      <p:sp>
        <p:nvSpPr>
          <p:cNvPr id="22541" name="Rectangle 35"/>
          <p:cNvSpPr>
            <a:spLocks/>
          </p:cNvSpPr>
          <p:nvPr/>
        </p:nvSpPr>
        <p:spPr bwMode="auto">
          <a:xfrm>
            <a:off x="4325927" y="3140340"/>
            <a:ext cx="609600" cy="4302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57799" bIns="0">
            <a:prstTxWarp prst="textNoShape">
              <a:avLst/>
            </a:prstTxWarp>
          </a:bodyPr>
          <a:lstStyle/>
          <a:p>
            <a:pPr marL="39688"/>
            <a:r>
              <a:rPr lang="en-US" sz="1600">
                <a:solidFill>
                  <a:srgbClr val="800000"/>
                </a:solidFill>
                <a:ea typeface="Times New Roman" charset="0"/>
                <a:cs typeface="Times New Roman" charset="0"/>
                <a:sym typeface="Times New Roman" charset="0"/>
              </a:rPr>
              <a:t>is_a</a:t>
            </a:r>
          </a:p>
        </p:txBody>
      </p:sp>
      <p:sp>
        <p:nvSpPr>
          <p:cNvPr id="22542" name="Rectangle 35"/>
          <p:cNvSpPr>
            <a:spLocks/>
          </p:cNvSpPr>
          <p:nvPr/>
        </p:nvSpPr>
        <p:spPr bwMode="auto">
          <a:xfrm>
            <a:off x="5621327" y="3978540"/>
            <a:ext cx="609600" cy="4302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57799" bIns="0">
            <a:prstTxWarp prst="textNoShape">
              <a:avLst/>
            </a:prstTxWarp>
          </a:bodyPr>
          <a:lstStyle/>
          <a:p>
            <a:pPr marL="39688"/>
            <a:r>
              <a:rPr lang="en-US" sz="1600">
                <a:solidFill>
                  <a:srgbClr val="800000"/>
                </a:solidFill>
                <a:ea typeface="Times New Roman" charset="0"/>
                <a:cs typeface="Times New Roman" charset="0"/>
                <a:sym typeface="Times New Roman" charset="0"/>
              </a:rPr>
              <a:t>is_a</a:t>
            </a:r>
          </a:p>
        </p:txBody>
      </p:sp>
      <p:sp>
        <p:nvSpPr>
          <p:cNvPr id="22543" name="AutoShape 93"/>
          <p:cNvSpPr>
            <a:spLocks/>
          </p:cNvSpPr>
          <p:nvPr/>
        </p:nvSpPr>
        <p:spPr bwMode="auto">
          <a:xfrm flipH="1">
            <a:off x="4935527" y="3826140"/>
            <a:ext cx="381000" cy="381000"/>
          </a:xfrm>
          <a:custGeom>
            <a:avLst/>
            <a:gdLst>
              <a:gd name="T0" fmla="*/ 0 w 21600"/>
              <a:gd name="T1" fmla="*/ 0 h 21600"/>
              <a:gd name="T2" fmla="*/ 21600 w 21600"/>
              <a:gd name="T3" fmla="*/ 21600 h 21600"/>
            </a:gdLst>
            <a:ahLst/>
            <a:cxnLst/>
            <a:rect l="T0" t="T1" r="T2" b="T3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400">
            <a:solidFill>
              <a:srgbClr val="800000"/>
            </a:solidFill>
            <a:miter lim="800000"/>
            <a:headEnd type="triangle" w="lg" len="lg"/>
            <a:tailEnd type="none" w="lg" len="lg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Can 121"/>
          <p:cNvSpPr/>
          <p:nvPr/>
        </p:nvSpPr>
        <p:spPr>
          <a:xfrm>
            <a:off x="6230927" y="4054740"/>
            <a:ext cx="1143000" cy="533400"/>
          </a:xfrm>
          <a:prstGeom prst="can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human</a:t>
            </a:r>
          </a:p>
        </p:txBody>
      </p:sp>
      <p:sp>
        <p:nvSpPr>
          <p:cNvPr id="22545" name="AutoShape 93"/>
          <p:cNvSpPr>
            <a:spLocks/>
          </p:cNvSpPr>
          <p:nvPr/>
        </p:nvSpPr>
        <p:spPr bwMode="auto">
          <a:xfrm>
            <a:off x="3335327" y="2454540"/>
            <a:ext cx="457200" cy="381000"/>
          </a:xfrm>
          <a:custGeom>
            <a:avLst/>
            <a:gdLst>
              <a:gd name="T0" fmla="*/ 0 w 21600"/>
              <a:gd name="T1" fmla="*/ 0 h 21600"/>
              <a:gd name="T2" fmla="*/ 21600 w 21600"/>
              <a:gd name="T3" fmla="*/ 21600 h 21600"/>
            </a:gdLst>
            <a:ahLst/>
            <a:cxnLst/>
            <a:rect l="T0" t="T1" r="T2" b="T3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400">
            <a:solidFill>
              <a:srgbClr val="800000"/>
            </a:solidFill>
            <a:miter lim="800000"/>
            <a:headEnd type="triangle" w="lg" len="lg"/>
            <a:tailEnd type="none" w="lg" len="lg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546" name="AutoShape 93"/>
          <p:cNvSpPr>
            <a:spLocks/>
          </p:cNvSpPr>
          <p:nvPr/>
        </p:nvSpPr>
        <p:spPr bwMode="auto">
          <a:xfrm>
            <a:off x="4478327" y="3064140"/>
            <a:ext cx="457200" cy="381000"/>
          </a:xfrm>
          <a:custGeom>
            <a:avLst/>
            <a:gdLst>
              <a:gd name="T0" fmla="*/ 0 w 21600"/>
              <a:gd name="T1" fmla="*/ 0 h 21600"/>
              <a:gd name="T2" fmla="*/ 21600 w 21600"/>
              <a:gd name="T3" fmla="*/ 21600 h 21600"/>
            </a:gdLst>
            <a:ahLst/>
            <a:cxnLst/>
            <a:rect l="T0" t="T1" r="T2" b="T3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400">
            <a:solidFill>
              <a:srgbClr val="800000"/>
            </a:solidFill>
            <a:miter lim="800000"/>
            <a:headEnd type="triangle" w="lg" len="lg"/>
            <a:tailEnd type="none" w="lg" len="lg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547" name="AutoShape 93"/>
          <p:cNvSpPr>
            <a:spLocks/>
          </p:cNvSpPr>
          <p:nvPr/>
        </p:nvSpPr>
        <p:spPr bwMode="auto">
          <a:xfrm>
            <a:off x="5773727" y="3826140"/>
            <a:ext cx="457200" cy="381000"/>
          </a:xfrm>
          <a:custGeom>
            <a:avLst/>
            <a:gdLst>
              <a:gd name="T0" fmla="*/ 0 w 21600"/>
              <a:gd name="T1" fmla="*/ 0 h 21600"/>
              <a:gd name="T2" fmla="*/ 21600 w 21600"/>
              <a:gd name="T3" fmla="*/ 21600 h 21600"/>
            </a:gdLst>
            <a:ahLst/>
            <a:cxnLst/>
            <a:rect l="T0" t="T1" r="T2" b="T3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400">
            <a:solidFill>
              <a:srgbClr val="800000"/>
            </a:solidFill>
            <a:miter lim="800000"/>
            <a:headEnd type="triangle" w="lg" len="lg"/>
            <a:tailEnd type="none" w="lg" len="lg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548" name="Rectangle 35"/>
          <p:cNvSpPr>
            <a:spLocks/>
          </p:cNvSpPr>
          <p:nvPr/>
        </p:nvSpPr>
        <p:spPr bwMode="auto">
          <a:xfrm>
            <a:off x="5087927" y="3978540"/>
            <a:ext cx="609600" cy="4302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57799" bIns="0">
            <a:prstTxWarp prst="textNoShape">
              <a:avLst/>
            </a:prstTxWarp>
          </a:bodyPr>
          <a:lstStyle/>
          <a:p>
            <a:pPr marL="39688"/>
            <a:r>
              <a:rPr lang="en-US" sz="1600" dirty="0" err="1">
                <a:solidFill>
                  <a:srgbClr val="800000"/>
                </a:solidFill>
                <a:ea typeface="Times New Roman" charset="0"/>
                <a:cs typeface="Times New Roman" charset="0"/>
                <a:sym typeface="Times New Roman" charset="0"/>
              </a:rPr>
              <a:t>is_a</a:t>
            </a:r>
            <a:endParaRPr lang="en-US" sz="1600" dirty="0">
              <a:solidFill>
                <a:srgbClr val="800000"/>
              </a:solidFill>
              <a:ea typeface="Times New Roman" charset="0"/>
              <a:cs typeface="Times New Roman" charset="0"/>
              <a:sym typeface="Times New Roman" charset="0"/>
            </a:endParaRPr>
          </a:p>
        </p:txBody>
      </p:sp>
      <p:sp>
        <p:nvSpPr>
          <p:cNvPr id="22" name="AutoShape 93"/>
          <p:cNvSpPr>
            <a:spLocks/>
          </p:cNvSpPr>
          <p:nvPr/>
        </p:nvSpPr>
        <p:spPr bwMode="auto">
          <a:xfrm>
            <a:off x="6764327" y="4664340"/>
            <a:ext cx="457200" cy="3810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400">
            <a:solidFill>
              <a:schemeClr val="accent6"/>
            </a:solidFill>
            <a:prstDash val="solid"/>
            <a:miter lim="800000"/>
            <a:headEnd type="triangle" w="lg" len="lg"/>
            <a:tailEnd type="none" w="lg" len="lg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ea typeface="+mn-ea"/>
              <a:cs typeface="+mn-cs"/>
            </a:endParaRPr>
          </a:p>
        </p:txBody>
      </p:sp>
      <p:sp>
        <p:nvSpPr>
          <p:cNvPr id="23" name="AutoShape 93"/>
          <p:cNvSpPr>
            <a:spLocks/>
          </p:cNvSpPr>
          <p:nvPr/>
        </p:nvSpPr>
        <p:spPr bwMode="auto">
          <a:xfrm flipH="1">
            <a:off x="4173527" y="4588140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400">
            <a:solidFill>
              <a:schemeClr val="accent6"/>
            </a:solidFill>
            <a:prstDash val="solid"/>
            <a:miter lim="800000"/>
            <a:headEnd type="triangle" w="lg" len="lg"/>
            <a:tailEnd type="none" w="lg" len="lg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ea typeface="+mn-ea"/>
              <a:cs typeface="+mn-cs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173527" y="4751653"/>
            <a:ext cx="1236663" cy="3397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dirty="0" err="1">
                <a:solidFill>
                  <a:schemeClr val="accent6"/>
                </a:solidFill>
                <a:latin typeface="+mn-lt"/>
                <a:ea typeface="+mn-ea"/>
                <a:cs typeface="+mn-cs"/>
              </a:rPr>
              <a:t>instance_of</a:t>
            </a:r>
            <a:endParaRPr lang="en-US" sz="1600" dirty="0">
              <a:solidFill>
                <a:schemeClr val="accent6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832465" y="4740540"/>
            <a:ext cx="1236662" cy="3381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dirty="0" err="1">
                <a:solidFill>
                  <a:schemeClr val="accent6"/>
                </a:solidFill>
                <a:latin typeface="+mn-lt"/>
                <a:ea typeface="+mn-ea"/>
                <a:cs typeface="+mn-cs"/>
              </a:rPr>
              <a:t>instance_of</a:t>
            </a:r>
            <a:endParaRPr lang="en-US" sz="1600" dirty="0">
              <a:solidFill>
                <a:schemeClr val="accent6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6" name="TextBox 25"/>
          <p:cNvSpPr txBox="1">
            <a:spLocks noChangeArrowheads="1"/>
          </p:cNvSpPr>
          <p:nvPr/>
        </p:nvSpPr>
        <p:spPr bwMode="auto">
          <a:xfrm>
            <a:off x="4173527" y="5273940"/>
            <a:ext cx="84459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dirty="0"/>
              <a:t>Peanut</a:t>
            </a:r>
          </a:p>
        </p:txBody>
      </p:sp>
      <p:sp>
        <p:nvSpPr>
          <p:cNvPr id="27" name="TextBox 26"/>
          <p:cNvSpPr txBox="1">
            <a:spLocks noChangeArrowheads="1"/>
          </p:cNvSpPr>
          <p:nvPr/>
        </p:nvSpPr>
        <p:spPr bwMode="auto">
          <a:xfrm>
            <a:off x="5840567" y="5273940"/>
            <a:ext cx="137151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dirty="0" smtClean="0"/>
              <a:t>Chris Shaffer</a:t>
            </a:r>
            <a:endParaRPr lang="en-US" dirty="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7727" y="4961203"/>
            <a:ext cx="1016000" cy="1295400"/>
          </a:xfrm>
          <a:prstGeom prst="rect">
            <a:avLst/>
          </a:prstGeom>
        </p:spPr>
      </p:pic>
      <p:sp>
        <p:nvSpPr>
          <p:cNvPr id="31" name="Rectangle 94"/>
          <p:cNvSpPr>
            <a:spLocks/>
          </p:cNvSpPr>
          <p:nvPr/>
        </p:nvSpPr>
        <p:spPr bwMode="auto">
          <a:xfrm>
            <a:off x="1642566" y="285272"/>
            <a:ext cx="7347922" cy="724096"/>
          </a:xfrm>
          <a:prstGeom prst="rect">
            <a:avLst/>
          </a:prstGeom>
          <a:noFill/>
          <a:ln w="12700">
            <a:noFill/>
            <a:miter lim="800000"/>
            <a:headEnd type="none" w="med" len="med"/>
            <a:tailEnd type="none" w="med" len="med"/>
          </a:ln>
        </p:spPr>
        <p:txBody>
          <a:bodyPr lIns="0" tIns="0" rIns="57799" bIns="0">
            <a:prstTxWarp prst="textNoShape">
              <a:avLst/>
            </a:prstTxWarp>
          </a:bodyPr>
          <a:lstStyle/>
          <a:p>
            <a:pPr marL="40182"/>
            <a:r>
              <a:rPr lang="en-US" sz="3600" b="1" dirty="0" smtClean="0">
                <a:ea typeface="Times" charset="0"/>
                <a:cs typeface="Times" charset="0"/>
                <a:sym typeface="Times" charset="0"/>
              </a:rPr>
              <a:t>Types, subtypes, and instances</a:t>
            </a:r>
          </a:p>
          <a:p>
            <a:pPr marL="40182"/>
            <a:endParaRPr lang="en-US" sz="3600" b="1" dirty="0">
              <a:ea typeface="Times" charset="0"/>
              <a:cs typeface="Times" charset="0"/>
              <a:sym typeface="Times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61184" y="2637787"/>
            <a:ext cx="11464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>
                <a:solidFill>
                  <a:srgbClr val="FF0000"/>
                </a:solidFill>
              </a:rPr>
              <a:t>Subtyping</a:t>
            </a:r>
            <a:endParaRPr lang="en-US" b="1" dirty="0" smtClean="0">
              <a:solidFill>
                <a:srgbClr val="FF0000"/>
              </a:solidFill>
            </a:endParaRPr>
          </a:p>
          <a:p>
            <a:r>
              <a:rPr lang="en-US" b="1" dirty="0" smtClean="0">
                <a:solidFill>
                  <a:srgbClr val="FF0000"/>
                </a:solidFill>
              </a:rPr>
              <a:t>relation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3" name="Rectangle 35"/>
          <p:cNvSpPr>
            <a:spLocks/>
          </p:cNvSpPr>
          <p:nvPr/>
        </p:nvSpPr>
        <p:spPr bwMode="auto">
          <a:xfrm>
            <a:off x="436258" y="6256603"/>
            <a:ext cx="2038503" cy="43021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57799" bIns="0">
            <a:prstTxWarp prst="textNoShape">
              <a:avLst/>
            </a:prstTxWarp>
          </a:bodyPr>
          <a:lstStyle/>
          <a:p>
            <a:pPr marL="39688"/>
            <a:r>
              <a:rPr lang="en-US" sz="1600" b="1" dirty="0" err="1" smtClean="0">
                <a:solidFill>
                  <a:srgbClr val="800000"/>
                </a:solidFill>
                <a:ea typeface="Times New Roman" charset="0"/>
                <a:cs typeface="Times New Roman" charset="0"/>
                <a:sym typeface="Times New Roman" charset="0"/>
              </a:rPr>
              <a:t>is_a</a:t>
            </a:r>
            <a:r>
              <a:rPr lang="en-US" sz="1600" b="1" dirty="0" smtClean="0">
                <a:solidFill>
                  <a:srgbClr val="800000"/>
                </a:solidFill>
                <a:ea typeface="Times New Roman" charset="0"/>
                <a:cs typeface="Times New Roman" charset="0"/>
                <a:sym typeface="Times New Roman" charset="0"/>
              </a:rPr>
              <a:t> =  </a:t>
            </a:r>
            <a:r>
              <a:rPr lang="en-US" sz="1600" b="1" dirty="0" err="1" smtClean="0">
                <a:solidFill>
                  <a:srgbClr val="800000"/>
                </a:solidFill>
                <a:ea typeface="Times New Roman" charset="0"/>
                <a:cs typeface="Times New Roman" charset="0"/>
                <a:sym typeface="Times New Roman" charset="0"/>
              </a:rPr>
              <a:t>SubClassOf</a:t>
            </a:r>
            <a:endParaRPr lang="en-US" sz="1600" b="1" dirty="0">
              <a:solidFill>
                <a:srgbClr val="800000"/>
              </a:solidFill>
              <a:ea typeface="Times New Roman" charset="0"/>
              <a:cs typeface="Times New Roman" charset="0"/>
              <a:sym typeface="Times New Roman" charset="0"/>
            </a:endParaRPr>
          </a:p>
        </p:txBody>
      </p:sp>
      <p:cxnSp>
        <p:nvCxnSpPr>
          <p:cNvPr id="34" name="Straight Arrow Connector 33"/>
          <p:cNvCxnSpPr/>
          <p:nvPr/>
        </p:nvCxnSpPr>
        <p:spPr>
          <a:xfrm flipV="1">
            <a:off x="1262352" y="2445918"/>
            <a:ext cx="328273" cy="19186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98114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/>
      <p:bldP spid="25" grpId="0"/>
      <p:bldP spid="26" grpId="0"/>
      <p:bldP spid="2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777" y="149198"/>
            <a:ext cx="8857882" cy="1143000"/>
          </a:xfrm>
        </p:spPr>
        <p:txBody>
          <a:bodyPr>
            <a:noAutofit/>
          </a:bodyPr>
          <a:lstStyle/>
          <a:p>
            <a:r>
              <a:rPr lang="en-US" sz="3600" b="1" dirty="0" smtClean="0"/>
              <a:t>How do you tell if it is an instance or a class?</a:t>
            </a:r>
            <a:endParaRPr lang="en-US" sz="36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168517" y="1144671"/>
            <a:ext cx="88461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Is there more than one in existence? </a:t>
            </a:r>
          </a:p>
          <a:p>
            <a:r>
              <a:rPr lang="en-US" sz="2400" b="1" dirty="0" smtClean="0"/>
              <a:t>Is the entity referencing a group of things with common properties? </a:t>
            </a:r>
            <a:endParaRPr lang="en-US" sz="24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477109"/>
            <a:ext cx="1692611" cy="213246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80220" y="4784048"/>
            <a:ext cx="1882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00FF"/>
                </a:solidFill>
              </a:rPr>
              <a:t>Class or instance?</a:t>
            </a:r>
            <a:endParaRPr lang="en-US" b="1" dirty="0">
              <a:solidFill>
                <a:srgbClr val="0000FF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4651" y="2555509"/>
            <a:ext cx="2792525" cy="209739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7404" y="2210866"/>
            <a:ext cx="2894398" cy="261822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97858" y="5120340"/>
            <a:ext cx="28063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There is only one Snoopy</a:t>
            </a:r>
          </a:p>
          <a:p>
            <a:endParaRPr lang="en-US" dirty="0" smtClean="0"/>
          </a:p>
          <a:p>
            <a:r>
              <a:rPr lang="en-US" dirty="0" smtClean="0"/>
              <a:t>There is a class of things labeled “Snoopy toys”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444857" y="4784048"/>
            <a:ext cx="1882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00FF"/>
                </a:solidFill>
              </a:rPr>
              <a:t>Class or instance?</a:t>
            </a:r>
            <a:endParaRPr lang="en-US" b="1" dirty="0">
              <a:solidFill>
                <a:srgbClr val="0000FF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490806" y="4784048"/>
            <a:ext cx="1882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00FF"/>
                </a:solidFill>
              </a:rPr>
              <a:t>Class or instance?</a:t>
            </a:r>
            <a:endParaRPr lang="en-US" b="1" dirty="0">
              <a:solidFill>
                <a:srgbClr val="0000FF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102270" y="5171672"/>
            <a:ext cx="28063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There is only one Alaska</a:t>
            </a:r>
          </a:p>
          <a:p>
            <a:endParaRPr lang="en-US" dirty="0" smtClean="0"/>
          </a:p>
          <a:p>
            <a:r>
              <a:rPr lang="en-US" dirty="0" smtClean="0"/>
              <a:t>There is a class of things labeled “States”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769382" y="5101856"/>
            <a:ext cx="33746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There is only one blue </a:t>
            </a:r>
            <a:r>
              <a:rPr lang="en-US" dirty="0" err="1" smtClean="0"/>
              <a:t>morpho</a:t>
            </a:r>
            <a:r>
              <a:rPr lang="en-US" dirty="0" smtClean="0"/>
              <a:t> in my specimen collection</a:t>
            </a:r>
          </a:p>
          <a:p>
            <a:endParaRPr lang="en-US" dirty="0" smtClean="0"/>
          </a:p>
          <a:p>
            <a:r>
              <a:rPr lang="en-US" dirty="0" smtClean="0"/>
              <a:t>There is a class of things labeled “Blue </a:t>
            </a:r>
            <a:r>
              <a:rPr lang="en-US" dirty="0" err="1" smtClean="0"/>
              <a:t>morpho</a:t>
            </a:r>
            <a:r>
              <a:rPr lang="en-US" dirty="0" smtClean="0"/>
              <a:t> butterflies”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75393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90390" y="92085"/>
            <a:ext cx="7799206" cy="23391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/>
              <a:t>General Principle for</a:t>
            </a:r>
            <a:r>
              <a:rPr lang="en-US" sz="3200" b="1" dirty="0" smtClean="0"/>
              <a:t> Logical Definitions</a:t>
            </a:r>
          </a:p>
          <a:p>
            <a:endParaRPr lang="en-US" dirty="0" smtClean="0"/>
          </a:p>
          <a:p>
            <a:r>
              <a:rPr lang="en-US" sz="2000" dirty="0" smtClean="0"/>
              <a:t>Definitions are of </a:t>
            </a:r>
            <a:r>
              <a:rPr lang="en-US" sz="2000" dirty="0"/>
              <a:t>the </a:t>
            </a:r>
            <a:r>
              <a:rPr lang="en-US" sz="2000" dirty="0" smtClean="0"/>
              <a:t>following Genus-Differentia form:</a:t>
            </a:r>
          </a:p>
          <a:p>
            <a:endParaRPr lang="en-US" dirty="0" smtClean="0"/>
          </a:p>
          <a:p>
            <a:r>
              <a:rPr lang="en-US" sz="2000" b="1" dirty="0" smtClean="0"/>
              <a:t>X = </a:t>
            </a:r>
            <a:r>
              <a:rPr lang="en-US" sz="2000" b="1" dirty="0"/>
              <a:t>a</a:t>
            </a:r>
            <a:r>
              <a:rPr lang="en-US" sz="2000" b="1" dirty="0" smtClean="0"/>
              <a:t> Y </a:t>
            </a:r>
            <a:r>
              <a:rPr lang="en-US" sz="2000" b="1" dirty="0"/>
              <a:t>which</a:t>
            </a:r>
            <a:r>
              <a:rPr lang="en-US" sz="2000" b="1" dirty="0" smtClean="0"/>
              <a:t> has one or more differentiating characteristics.</a:t>
            </a:r>
          </a:p>
          <a:p>
            <a:endParaRPr lang="en-US" sz="2000" b="1" dirty="0" smtClean="0"/>
          </a:p>
          <a:p>
            <a:r>
              <a:rPr lang="en-US" dirty="0"/>
              <a:t>where</a:t>
            </a:r>
            <a:r>
              <a:rPr lang="en-US" dirty="0" smtClean="0"/>
              <a:t> X </a:t>
            </a:r>
            <a:r>
              <a:rPr lang="en-US" dirty="0"/>
              <a:t>is the </a:t>
            </a:r>
            <a:r>
              <a:rPr lang="en-US" dirty="0" err="1"/>
              <a:t>is_a</a:t>
            </a:r>
            <a:r>
              <a:rPr lang="en-US" dirty="0"/>
              <a:t> parent of</a:t>
            </a:r>
            <a:r>
              <a:rPr lang="en-US" dirty="0" smtClean="0"/>
              <a:t> Y.  </a:t>
            </a:r>
            <a:endParaRPr lang="en-US" dirty="0"/>
          </a:p>
        </p:txBody>
      </p:sp>
      <p:sp>
        <p:nvSpPr>
          <p:cNvPr id="3" name="Can 2"/>
          <p:cNvSpPr/>
          <p:nvPr/>
        </p:nvSpPr>
        <p:spPr>
          <a:xfrm>
            <a:off x="2768017" y="3068897"/>
            <a:ext cx="591152" cy="615619"/>
          </a:xfrm>
          <a:prstGeom prst="can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solidFill>
                <a:schemeClr val="tx1"/>
              </a:solidFill>
            </a:endParaRPr>
          </a:p>
        </p:txBody>
      </p:sp>
      <p:sp>
        <p:nvSpPr>
          <p:cNvPr id="4" name="Can 3"/>
          <p:cNvSpPr/>
          <p:nvPr/>
        </p:nvSpPr>
        <p:spPr>
          <a:xfrm>
            <a:off x="3260512" y="4119357"/>
            <a:ext cx="591152" cy="615619"/>
          </a:xfrm>
          <a:prstGeom prst="can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an 4"/>
          <p:cNvSpPr/>
          <p:nvPr/>
        </p:nvSpPr>
        <p:spPr>
          <a:xfrm>
            <a:off x="2427922" y="4119357"/>
            <a:ext cx="591152" cy="615619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solidFill>
                <a:srgbClr val="0000FF"/>
              </a:solidFill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2597970" y="3762135"/>
            <a:ext cx="340097" cy="30480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rot="10800000">
            <a:off x="3228111" y="3762134"/>
            <a:ext cx="340093" cy="30480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1538669" y="4905779"/>
            <a:ext cx="5558846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b="1" dirty="0" smtClean="0"/>
              <a:t>Definition: Blue cylinder = Cylinder that has color blue.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169157" y="2866607"/>
            <a:ext cx="3742883" cy="120032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b="1" dirty="0" smtClean="0"/>
              <a:t>Definition: cylinder = </a:t>
            </a:r>
            <a:r>
              <a:rPr lang="en-US" dirty="0" smtClean="0"/>
              <a:t>Surface formed by the set of lines perpendicular to a plane, which pass through a given circle in that plane. </a:t>
            </a:r>
            <a:endParaRPr lang="en-US" b="1" dirty="0" smtClean="0"/>
          </a:p>
        </p:txBody>
      </p:sp>
      <p:sp>
        <p:nvSpPr>
          <p:cNvPr id="15" name="TextBox 14"/>
          <p:cNvSpPr txBox="1"/>
          <p:nvPr/>
        </p:nvSpPr>
        <p:spPr>
          <a:xfrm>
            <a:off x="2202250" y="3694103"/>
            <a:ext cx="558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is_a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3483514" y="3670133"/>
            <a:ext cx="558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is_a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1538202" y="5316855"/>
            <a:ext cx="5404206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b="1" dirty="0" smtClean="0"/>
              <a:t>Definition: Red cylinder = Cylinder that has color red.</a:t>
            </a:r>
          </a:p>
        </p:txBody>
      </p:sp>
    </p:spTree>
    <p:extLst>
      <p:ext uri="{BB962C8B-B14F-4D97-AF65-F5344CB8AC3E}">
        <p14:creationId xmlns:p14="http://schemas.microsoft.com/office/powerpoint/2010/main" val="18625491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743102" y="317473"/>
            <a:ext cx="337804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The True Path Rule</a:t>
            </a:r>
            <a:endParaRPr lang="en-US" sz="3200" b="1" dirty="0"/>
          </a:p>
        </p:txBody>
      </p:sp>
      <p:sp>
        <p:nvSpPr>
          <p:cNvPr id="3" name="Rectangle 2"/>
          <p:cNvSpPr/>
          <p:nvPr/>
        </p:nvSpPr>
        <p:spPr>
          <a:xfrm>
            <a:off x="482111" y="2253188"/>
            <a:ext cx="2686863" cy="175432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 smtClean="0"/>
              <a:t>cuticle synthesis</a:t>
            </a:r>
          </a:p>
          <a:p>
            <a:r>
              <a:rPr lang="en-US" dirty="0" smtClean="0"/>
              <a:t>--[</a:t>
            </a:r>
            <a:r>
              <a:rPr lang="en-US" dirty="0" err="1" smtClean="0"/>
              <a:t>i</a:t>
            </a:r>
            <a:r>
              <a:rPr lang="en-US" dirty="0" smtClean="0"/>
              <a:t>] chitin metabolism</a:t>
            </a:r>
          </a:p>
          <a:p>
            <a:r>
              <a:rPr lang="en-US" dirty="0" smtClean="0"/>
              <a:t>cell wall biosynthesis</a:t>
            </a:r>
          </a:p>
          <a:p>
            <a:r>
              <a:rPr lang="en-US" dirty="0" smtClean="0"/>
              <a:t>--[</a:t>
            </a:r>
            <a:r>
              <a:rPr lang="en-US" dirty="0" err="1" smtClean="0"/>
              <a:t>i</a:t>
            </a:r>
            <a:r>
              <a:rPr lang="en-US" dirty="0" smtClean="0"/>
              <a:t>] chitin metabolism</a:t>
            </a:r>
          </a:p>
          <a:p>
            <a:r>
              <a:rPr lang="en-US" dirty="0" smtClean="0"/>
              <a:t>----[</a:t>
            </a:r>
            <a:r>
              <a:rPr lang="en-US" dirty="0" err="1" smtClean="0"/>
              <a:t>i</a:t>
            </a:r>
            <a:r>
              <a:rPr lang="en-US" dirty="0" smtClean="0"/>
              <a:t>] chitin biosynthesis</a:t>
            </a:r>
          </a:p>
          <a:p>
            <a:r>
              <a:rPr lang="en-US" dirty="0" smtClean="0"/>
              <a:t>----[</a:t>
            </a:r>
            <a:r>
              <a:rPr lang="en-US" dirty="0" err="1" smtClean="0"/>
              <a:t>i</a:t>
            </a:r>
            <a:r>
              <a:rPr lang="en-US" dirty="0" smtClean="0"/>
              <a:t>] chitin catabolism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320287" y="2253188"/>
            <a:ext cx="4572000" cy="258532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en-US" dirty="0" smtClean="0"/>
              <a:t>chitin metabolism</a:t>
            </a:r>
          </a:p>
          <a:p>
            <a:r>
              <a:rPr lang="en-US" dirty="0" smtClean="0"/>
              <a:t>--[</a:t>
            </a:r>
            <a:r>
              <a:rPr lang="en-US" dirty="0" err="1" smtClean="0"/>
              <a:t>i</a:t>
            </a:r>
            <a:r>
              <a:rPr lang="en-US" dirty="0" smtClean="0"/>
              <a:t>] chitin biosynthesis</a:t>
            </a:r>
          </a:p>
          <a:p>
            <a:r>
              <a:rPr lang="en-US" dirty="0" smtClean="0"/>
              <a:t>--[</a:t>
            </a:r>
            <a:r>
              <a:rPr lang="en-US" dirty="0" err="1" smtClean="0"/>
              <a:t>i</a:t>
            </a:r>
            <a:r>
              <a:rPr lang="en-US" dirty="0" smtClean="0"/>
              <a:t>] chitin catabolism</a:t>
            </a:r>
          </a:p>
          <a:p>
            <a:r>
              <a:rPr lang="en-US" dirty="0" smtClean="0"/>
              <a:t>--[</a:t>
            </a:r>
            <a:r>
              <a:rPr lang="en-US" dirty="0" err="1" smtClean="0"/>
              <a:t>i</a:t>
            </a:r>
            <a:r>
              <a:rPr lang="en-US" dirty="0" smtClean="0"/>
              <a:t>] cuticle chitin metabolism</a:t>
            </a:r>
          </a:p>
          <a:p>
            <a:r>
              <a:rPr lang="en-US" dirty="0" smtClean="0"/>
              <a:t>----[</a:t>
            </a:r>
            <a:r>
              <a:rPr lang="en-US" dirty="0" err="1" smtClean="0"/>
              <a:t>i</a:t>
            </a:r>
            <a:r>
              <a:rPr lang="en-US" dirty="0" smtClean="0"/>
              <a:t>] cuticle chitin biosynthesis</a:t>
            </a:r>
          </a:p>
          <a:p>
            <a:r>
              <a:rPr lang="en-US" dirty="0" smtClean="0"/>
              <a:t>----[</a:t>
            </a:r>
            <a:r>
              <a:rPr lang="en-US" dirty="0" err="1" smtClean="0"/>
              <a:t>i</a:t>
            </a:r>
            <a:r>
              <a:rPr lang="en-US" dirty="0" smtClean="0"/>
              <a:t>] cuticle chitin catabolism</a:t>
            </a:r>
          </a:p>
          <a:p>
            <a:r>
              <a:rPr lang="en-US" dirty="0" smtClean="0"/>
              <a:t>--[</a:t>
            </a:r>
            <a:r>
              <a:rPr lang="en-US" dirty="0" err="1" smtClean="0"/>
              <a:t>i</a:t>
            </a:r>
            <a:r>
              <a:rPr lang="en-US" dirty="0" smtClean="0"/>
              <a:t>] cell wall chitin metabolism</a:t>
            </a:r>
          </a:p>
          <a:p>
            <a:r>
              <a:rPr lang="en-US" dirty="0" smtClean="0"/>
              <a:t>----[</a:t>
            </a:r>
            <a:r>
              <a:rPr lang="en-US" dirty="0" err="1" smtClean="0"/>
              <a:t>i</a:t>
            </a:r>
            <a:r>
              <a:rPr lang="en-US" dirty="0" smtClean="0"/>
              <a:t>] cell wall chitin biosynthesis</a:t>
            </a:r>
          </a:p>
          <a:p>
            <a:r>
              <a:rPr lang="en-US" dirty="0" smtClean="0"/>
              <a:t>----[</a:t>
            </a:r>
            <a:r>
              <a:rPr lang="en-US" dirty="0" err="1" smtClean="0"/>
              <a:t>i</a:t>
            </a:r>
            <a:r>
              <a:rPr lang="en-US" dirty="0" smtClean="0"/>
              <a:t>] cell wall chitin catabolism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87845" y="1812547"/>
            <a:ext cx="13538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GO Before:</a:t>
            </a:r>
            <a:endParaRPr lang="en-US" sz="20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4379082" y="1812547"/>
            <a:ext cx="11890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GO After:</a:t>
            </a:r>
            <a:endParaRPr lang="en-US" sz="2000" b="1" dirty="0"/>
          </a:p>
        </p:txBody>
      </p:sp>
      <p:sp>
        <p:nvSpPr>
          <p:cNvPr id="8" name="Rectangle 7"/>
          <p:cNvSpPr/>
          <p:nvPr/>
        </p:nvSpPr>
        <p:spPr>
          <a:xfrm>
            <a:off x="465739" y="4249296"/>
            <a:ext cx="3661628" cy="203132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b="1" dirty="0" smtClean="0">
                <a:solidFill>
                  <a:srgbClr val="0000FF"/>
                </a:solidFill>
              </a:rPr>
              <a:t>BUT:  </a:t>
            </a:r>
            <a:r>
              <a:rPr lang="en-US" dirty="0" smtClean="0">
                <a:solidFill>
                  <a:srgbClr val="0000FF"/>
                </a:solidFill>
              </a:rPr>
              <a:t>A fly chitin synthase gene could be annotated to chitin biosynthesis, and appear in a query for genes annotated to cell wall biosynthesis (and its children), which makes no sense because flies don't have cell walls. 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320287" y="5073727"/>
            <a:ext cx="4572000" cy="120032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en-US" b="1" dirty="0" smtClean="0"/>
              <a:t>NOW: </a:t>
            </a:r>
            <a:r>
              <a:rPr lang="en-US" dirty="0" smtClean="0"/>
              <a:t>all the </a:t>
            </a:r>
            <a:r>
              <a:rPr lang="en-US" dirty="0" err="1" smtClean="0"/>
              <a:t>subClass</a:t>
            </a:r>
            <a:r>
              <a:rPr lang="en-US" dirty="0" smtClean="0"/>
              <a:t> terms can be followed up to chitin metabolism, but cuticle chitin metabolism terms do not trace back to cell wall terms, so all the paths are true.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739661" y="847285"/>
            <a:ext cx="782689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/>
              <a:t>The pathway from a </a:t>
            </a:r>
            <a:r>
              <a:rPr lang="en-US" sz="2400" b="1" dirty="0" err="1" smtClean="0"/>
              <a:t>subClass</a:t>
            </a:r>
            <a:r>
              <a:rPr lang="en-US" sz="2400" b="1" dirty="0" smtClean="0"/>
              <a:t> all the way up to its top level parent(s) must be universally true.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42667080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85193" y="317473"/>
            <a:ext cx="7591942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Where does the True Path Rule come from?</a:t>
            </a:r>
            <a:endParaRPr lang="en-US" sz="32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286178" y="922582"/>
            <a:ext cx="8411556" cy="6340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Transitivity. </a:t>
            </a:r>
          </a:p>
          <a:p>
            <a:r>
              <a:rPr lang="en-US" b="1" u="sng" dirty="0" smtClean="0"/>
              <a:t>Some relations are transitive, and apply across all levels of the hierarchy.</a:t>
            </a:r>
          </a:p>
          <a:p>
            <a:endParaRPr lang="en-US" dirty="0" smtClean="0"/>
          </a:p>
          <a:p>
            <a:r>
              <a:rPr lang="en-US" dirty="0" smtClean="0"/>
              <a:t>For example, a cat </a:t>
            </a:r>
            <a:r>
              <a:rPr lang="en-US" i="1" dirty="0" err="1" smtClean="0"/>
              <a:t>is_a</a:t>
            </a:r>
            <a:r>
              <a:rPr lang="en-US" dirty="0" smtClean="0"/>
              <a:t> mammal, and a mammal </a:t>
            </a:r>
            <a:r>
              <a:rPr lang="en-US" i="1" dirty="0" err="1" smtClean="0"/>
              <a:t>is_a</a:t>
            </a:r>
            <a:r>
              <a:rPr lang="en-US" dirty="0" smtClean="0"/>
              <a:t> vertebrate</a:t>
            </a:r>
          </a:p>
          <a:p>
            <a:r>
              <a:rPr lang="en-US" dirty="0" smtClean="0"/>
              <a:t>	SO</a:t>
            </a:r>
          </a:p>
          <a:p>
            <a:r>
              <a:rPr lang="en-US" dirty="0" smtClean="0"/>
              <a:t>	a cat </a:t>
            </a:r>
            <a:r>
              <a:rPr lang="en-US" i="1" dirty="0" err="1" smtClean="0"/>
              <a:t>is_a</a:t>
            </a:r>
            <a:r>
              <a:rPr lang="en-US" dirty="0" smtClean="0"/>
              <a:t> vertebrate</a:t>
            </a:r>
          </a:p>
          <a:p>
            <a:r>
              <a:rPr lang="en-US" dirty="0" smtClean="0"/>
              <a:t>=&gt; This is the true path rule and is because the </a:t>
            </a:r>
            <a:r>
              <a:rPr lang="en-US" i="1" dirty="0" err="1" smtClean="0"/>
              <a:t>is_a</a:t>
            </a:r>
            <a:r>
              <a:rPr lang="en-US" i="1" dirty="0" smtClean="0"/>
              <a:t> </a:t>
            </a:r>
            <a:r>
              <a:rPr lang="en-US" dirty="0" smtClean="0"/>
              <a:t>relation is transitive.</a:t>
            </a:r>
          </a:p>
          <a:p>
            <a:endParaRPr lang="en-US" dirty="0" smtClean="0"/>
          </a:p>
          <a:p>
            <a:r>
              <a:rPr lang="en-US" b="1" u="sng" dirty="0" smtClean="0"/>
              <a:t>Some properties are not transitive.</a:t>
            </a:r>
          </a:p>
          <a:p>
            <a:endParaRPr lang="en-US" dirty="0" smtClean="0"/>
          </a:p>
          <a:p>
            <a:r>
              <a:rPr lang="en-US" dirty="0" smtClean="0"/>
              <a:t>For example, head </a:t>
            </a:r>
            <a:r>
              <a:rPr lang="en-US" b="1" i="1" dirty="0" err="1" smtClean="0"/>
              <a:t>has_quality</a:t>
            </a:r>
            <a:r>
              <a:rPr lang="en-US" dirty="0" smtClean="0"/>
              <a:t> round.</a:t>
            </a:r>
          </a:p>
          <a:p>
            <a:r>
              <a:rPr lang="en-US" dirty="0" smtClean="0"/>
              <a:t>	and,</a:t>
            </a:r>
          </a:p>
          <a:p>
            <a:r>
              <a:rPr lang="en-US" dirty="0" smtClean="0"/>
              <a:t> 	head </a:t>
            </a:r>
            <a:r>
              <a:rPr lang="en-US" b="1" i="1" dirty="0" err="1" smtClean="0"/>
              <a:t>part_of</a:t>
            </a:r>
            <a:r>
              <a:rPr lang="en-US" dirty="0" smtClean="0"/>
              <a:t> organism.</a:t>
            </a:r>
          </a:p>
          <a:p>
            <a:r>
              <a:rPr lang="en-US" dirty="0" smtClean="0"/>
              <a:t>	 So is the organism round? Of course not! </a:t>
            </a:r>
          </a:p>
          <a:p>
            <a:endParaRPr lang="en-US" dirty="0" smtClean="0"/>
          </a:p>
          <a:p>
            <a:r>
              <a:rPr lang="en-US" dirty="0" smtClean="0"/>
              <a:t>BUT, eyes are </a:t>
            </a:r>
            <a:r>
              <a:rPr lang="en-US" b="1" i="1" dirty="0" err="1" smtClean="0"/>
              <a:t>part_of</a:t>
            </a:r>
            <a:r>
              <a:rPr lang="en-US" dirty="0" smtClean="0"/>
              <a:t> head, and head </a:t>
            </a:r>
            <a:r>
              <a:rPr lang="en-US" b="1" i="1" dirty="0" err="1" smtClean="0"/>
              <a:t>part_of</a:t>
            </a:r>
            <a:r>
              <a:rPr lang="en-US" dirty="0" smtClean="0"/>
              <a:t> organism, SO eye</a:t>
            </a:r>
            <a:r>
              <a:rPr lang="en-US" b="1" dirty="0" smtClean="0"/>
              <a:t> </a:t>
            </a:r>
            <a:r>
              <a:rPr lang="en-US" b="1" i="1" dirty="0" err="1" smtClean="0"/>
              <a:t>part_of</a:t>
            </a:r>
            <a:r>
              <a:rPr lang="en-US" b="1" i="1" dirty="0" smtClean="0"/>
              <a:t> </a:t>
            </a:r>
            <a:r>
              <a:rPr lang="en-US" dirty="0" smtClean="0"/>
              <a:t>organism is true, because </a:t>
            </a:r>
            <a:r>
              <a:rPr lang="en-US" b="1" i="1" dirty="0" err="1" smtClean="0"/>
              <a:t>part_of</a:t>
            </a:r>
            <a:r>
              <a:rPr lang="en-US" dirty="0" smtClean="0"/>
              <a:t> is a </a:t>
            </a:r>
            <a:r>
              <a:rPr lang="en-US" dirty="0" err="1" smtClean="0"/>
              <a:t>tranistive</a:t>
            </a:r>
            <a:r>
              <a:rPr lang="en-US" dirty="0" smtClean="0"/>
              <a:t> relation.	</a:t>
            </a:r>
          </a:p>
          <a:p>
            <a:endParaRPr lang="en-US" dirty="0" smtClean="0"/>
          </a:p>
          <a:p>
            <a:r>
              <a:rPr lang="en-US" b="1" dirty="0" smtClean="0">
                <a:solidFill>
                  <a:srgbClr val="0000FF"/>
                </a:solidFill>
              </a:rPr>
              <a:t>Relations are logically defined in a common relation ontology or within each ontology that uses them. </a:t>
            </a:r>
          </a:p>
          <a:p>
            <a:r>
              <a:rPr lang="en-US" dirty="0" smtClean="0"/>
              <a:t>	</a:t>
            </a:r>
          </a:p>
          <a:p>
            <a:endParaRPr lang="en-US" dirty="0"/>
          </a:p>
        </p:txBody>
      </p:sp>
      <p:pic>
        <p:nvPicPr>
          <p:cNvPr id="4" name="Picture 3" descr="8041317_6184a9bfc8.jpg"/>
          <p:cNvPicPr>
            <a:picLocks noChangeAspect="1"/>
          </p:cNvPicPr>
          <p:nvPr/>
        </p:nvPicPr>
        <p:blipFill>
          <a:blip r:embed="rId3"/>
          <a:srcRect l="6703" t="7380" r="28855" b="11392"/>
          <a:stretch>
            <a:fillRect/>
          </a:stretch>
        </p:blipFill>
        <p:spPr>
          <a:xfrm>
            <a:off x="4809417" y="3656796"/>
            <a:ext cx="1268541" cy="1199230"/>
          </a:xfrm>
          <a:prstGeom prst="rect">
            <a:avLst/>
          </a:prstGeom>
        </p:spPr>
      </p:pic>
      <p:pic>
        <p:nvPicPr>
          <p:cNvPr id="6" name="Picture 5" descr="fatdog.tif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4266" y="3656797"/>
            <a:ext cx="1492869" cy="119923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373314" y="3680347"/>
            <a:ext cx="5295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/>
              <a:t>≠</a:t>
            </a:r>
            <a:endParaRPr lang="en-US" sz="5400" dirty="0"/>
          </a:p>
        </p:txBody>
      </p:sp>
      <p:sp>
        <p:nvSpPr>
          <p:cNvPr id="8" name="TextBox 7"/>
          <p:cNvSpPr txBox="1"/>
          <p:nvPr/>
        </p:nvSpPr>
        <p:spPr>
          <a:xfrm>
            <a:off x="6634753" y="3777704"/>
            <a:ext cx="4656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&gt;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583379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latin typeface="Calibri" charset="0"/>
              </a:rPr>
              <a:t>Relationships and definitions</a:t>
            </a:r>
          </a:p>
        </p:txBody>
      </p:sp>
      <p:sp>
        <p:nvSpPr>
          <p:cNvPr id="22531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smtClean="0">
                <a:latin typeface="Calibri" charset="0"/>
              </a:rPr>
              <a:t>A relationship from one class to another is a formalized </a:t>
            </a:r>
            <a:r>
              <a:rPr lang="en-US" dirty="0">
                <a:latin typeface="Calibri" charset="0"/>
              </a:rPr>
              <a:t>part of </a:t>
            </a:r>
            <a:r>
              <a:rPr lang="en-US" dirty="0" smtClean="0">
                <a:latin typeface="Calibri" charset="0"/>
              </a:rPr>
              <a:t>its definition</a:t>
            </a:r>
            <a:r>
              <a:rPr lang="en-US" dirty="0">
                <a:latin typeface="Calibri" charset="0"/>
              </a:rPr>
              <a:t>.</a:t>
            </a:r>
          </a:p>
          <a:p>
            <a:pPr marL="0" indent="0">
              <a:buNone/>
            </a:pPr>
            <a:endParaRPr lang="en-US" dirty="0" smtClean="0">
              <a:latin typeface="Calibri" charset="0"/>
            </a:endParaRPr>
          </a:p>
          <a:p>
            <a:pPr marL="0" indent="0">
              <a:buNone/>
            </a:pPr>
            <a:r>
              <a:rPr lang="en-US" dirty="0" smtClean="0">
                <a:latin typeface="Calibri" charset="0"/>
              </a:rPr>
              <a:t>A subtype relation (</a:t>
            </a:r>
            <a:r>
              <a:rPr lang="en-US" dirty="0" err="1" smtClean="0">
                <a:latin typeface="Calibri" charset="0"/>
              </a:rPr>
              <a:t>is_a</a:t>
            </a:r>
            <a:r>
              <a:rPr lang="en-US" dirty="0" smtClean="0">
                <a:latin typeface="Calibri" charset="0"/>
              </a:rPr>
              <a:t> in OBO, </a:t>
            </a:r>
            <a:r>
              <a:rPr lang="en-US" dirty="0" err="1" smtClean="0">
                <a:latin typeface="Calibri" charset="0"/>
              </a:rPr>
              <a:t>SubClassOf</a:t>
            </a:r>
            <a:r>
              <a:rPr lang="en-US" dirty="0" smtClean="0">
                <a:latin typeface="Calibri" charset="0"/>
              </a:rPr>
              <a:t> </a:t>
            </a:r>
            <a:r>
              <a:rPr lang="en-US" dirty="0">
                <a:latin typeface="Calibri" charset="0"/>
              </a:rPr>
              <a:t>in OWL) specifies </a:t>
            </a:r>
            <a:r>
              <a:rPr lang="en-US" b="1" dirty="0">
                <a:latin typeface="Calibri" charset="0"/>
              </a:rPr>
              <a:t>necessary </a:t>
            </a:r>
            <a:r>
              <a:rPr lang="en-US" dirty="0">
                <a:latin typeface="Calibri" charset="0"/>
              </a:rPr>
              <a:t>conditions for membership of a class</a:t>
            </a:r>
            <a:r>
              <a:rPr lang="en-US" dirty="0" smtClean="0">
                <a:latin typeface="Calibri" charset="0"/>
              </a:rPr>
              <a:t>.</a:t>
            </a:r>
          </a:p>
          <a:p>
            <a:pPr marL="0" indent="0">
              <a:buNone/>
            </a:pPr>
            <a:endParaRPr lang="en-US" sz="1700" dirty="0">
              <a:latin typeface="Calibri" charset="0"/>
            </a:endParaRPr>
          </a:p>
          <a:p>
            <a:pPr marL="457200" lvl="1" indent="0">
              <a:buNone/>
            </a:pPr>
            <a:r>
              <a:rPr lang="en-US" dirty="0" smtClean="0">
                <a:latin typeface="Calibri" charset="0"/>
              </a:rPr>
              <a:t>For example, finger </a:t>
            </a:r>
            <a:r>
              <a:rPr lang="en-US" i="1" dirty="0" err="1">
                <a:latin typeface="Calibri" charset="0"/>
              </a:rPr>
              <a:t>part_of</a:t>
            </a:r>
            <a:r>
              <a:rPr lang="en-US" dirty="0">
                <a:latin typeface="Calibri" charset="0"/>
              </a:rPr>
              <a:t> hand (</a:t>
            </a:r>
            <a:r>
              <a:rPr lang="en-US" dirty="0">
                <a:solidFill>
                  <a:srgbClr val="FF0000"/>
                </a:solidFill>
                <a:latin typeface="Calibri" charset="0"/>
              </a:rPr>
              <a:t>all </a:t>
            </a:r>
            <a:r>
              <a:rPr lang="en-US" dirty="0">
                <a:latin typeface="Calibri" charset="0"/>
              </a:rPr>
              <a:t>finger </a:t>
            </a:r>
            <a:r>
              <a:rPr lang="en-US" b="1" dirty="0" err="1">
                <a:latin typeface="Calibri" charset="0"/>
              </a:rPr>
              <a:t>part_of</a:t>
            </a:r>
            <a:r>
              <a:rPr lang="en-US" dirty="0">
                <a:latin typeface="Calibri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Calibri" charset="0"/>
              </a:rPr>
              <a:t>some</a:t>
            </a:r>
            <a:r>
              <a:rPr lang="en-US" dirty="0">
                <a:solidFill>
                  <a:srgbClr val="660066"/>
                </a:solidFill>
                <a:latin typeface="Calibri" charset="0"/>
              </a:rPr>
              <a:t> </a:t>
            </a:r>
            <a:r>
              <a:rPr lang="en-US" dirty="0">
                <a:latin typeface="Calibri" charset="0"/>
              </a:rPr>
              <a:t>hand) states that a necessary condition of being in the class finger is to be part of some hand.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57200" y="5994770"/>
            <a:ext cx="78255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tx2"/>
                </a:solidFill>
              </a:rPr>
              <a:t>So… if a finger exists, it is part of some hand. But…this does not mean that if a hand exists, it has as a part a finger.</a:t>
            </a:r>
            <a:endParaRPr lang="en-US" sz="20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20974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46228"/>
            <a:ext cx="7772400" cy="1470025"/>
          </a:xfrm>
        </p:spPr>
        <p:txBody>
          <a:bodyPr>
            <a:normAutofit/>
          </a:bodyPr>
          <a:lstStyle/>
          <a:p>
            <a:r>
              <a:rPr lang="en-US" b="1" dirty="0" smtClean="0"/>
              <a:t>Setting the stage</a:t>
            </a:r>
            <a:endParaRPr lang="en-US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23931" y="1649606"/>
            <a:ext cx="8301121" cy="5347917"/>
          </a:xfrm>
        </p:spPr>
        <p:txBody>
          <a:bodyPr>
            <a:noAutofit/>
          </a:bodyPr>
          <a:lstStyle/>
          <a:p>
            <a:pPr marL="514350" indent="-514350" algn="l">
              <a:buAutoNum type="arabicPeriod"/>
            </a:pPr>
            <a:r>
              <a:rPr lang="en-US" sz="3600" b="1" dirty="0" smtClean="0">
                <a:solidFill>
                  <a:schemeClr val="tx2"/>
                </a:solidFill>
              </a:rPr>
              <a:t>What is an ontology?</a:t>
            </a:r>
          </a:p>
          <a:p>
            <a:pPr marL="514350" indent="-514350" algn="l">
              <a:buAutoNum type="arabicPeriod"/>
            </a:pPr>
            <a:r>
              <a:rPr lang="en-US" sz="3600" b="1" dirty="0" smtClean="0">
                <a:solidFill>
                  <a:schemeClr val="tx2"/>
                </a:solidFill>
              </a:rPr>
              <a:t>Understanding anatomy </a:t>
            </a:r>
            <a:r>
              <a:rPr lang="en-US" sz="3600" b="1" dirty="0" smtClean="0">
                <a:solidFill>
                  <a:schemeClr val="tx2"/>
                </a:solidFill>
              </a:rPr>
              <a:t>ontologies</a:t>
            </a:r>
          </a:p>
          <a:p>
            <a:pPr marL="514350" indent="-514350" algn="l">
              <a:buAutoNum type="arabicPeriod"/>
            </a:pPr>
            <a:r>
              <a:rPr lang="en-US" sz="3600" b="1" dirty="0" smtClean="0">
                <a:solidFill>
                  <a:schemeClr val="tx2"/>
                </a:solidFill>
              </a:rPr>
              <a:t>Anatomy of an anatomy ontology class</a:t>
            </a:r>
          </a:p>
          <a:p>
            <a:pPr marL="514350" indent="-514350" algn="l">
              <a:buAutoNum type="arabicPeriod"/>
            </a:pPr>
            <a:r>
              <a:rPr lang="en-US" sz="3600" b="1" dirty="0" smtClean="0">
                <a:solidFill>
                  <a:schemeClr val="tx2"/>
                </a:solidFill>
              </a:rPr>
              <a:t>Upper </a:t>
            </a:r>
            <a:r>
              <a:rPr lang="en-US" sz="3600" b="1" dirty="0" smtClean="0">
                <a:solidFill>
                  <a:schemeClr val="tx2"/>
                </a:solidFill>
              </a:rPr>
              <a:t>ontologies</a:t>
            </a:r>
          </a:p>
          <a:p>
            <a:pPr marL="514350" indent="-514350" algn="l">
              <a:buAutoNum type="arabicPeriod"/>
            </a:pPr>
            <a:r>
              <a:rPr lang="en-US" sz="3600" b="1" dirty="0" smtClean="0">
                <a:solidFill>
                  <a:schemeClr val="tx2"/>
                </a:solidFill>
              </a:rPr>
              <a:t>How are anatomy ontologies used?</a:t>
            </a:r>
          </a:p>
          <a:p>
            <a:pPr algn="l"/>
            <a:endParaRPr lang="en-US" sz="2800" b="1" dirty="0">
              <a:solidFill>
                <a:schemeClr val="tx2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32608" y="219240"/>
            <a:ext cx="8692444" cy="6434666"/>
          </a:xfrm>
          <a:prstGeom prst="rect">
            <a:avLst/>
          </a:prstGeom>
          <a:noFill/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2"/>
                </a:solidFill>
              </a:ln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3082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511300" y="4046562"/>
            <a:ext cx="613410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/>
              <a:t>Directionality</a:t>
            </a:r>
            <a:endParaRPr lang="en-US" sz="2800" b="1" dirty="0"/>
          </a:p>
          <a:p>
            <a:r>
              <a:rPr lang="en-US" sz="2000" dirty="0"/>
              <a:t>Often,</a:t>
            </a:r>
            <a:r>
              <a:rPr lang="en-US" sz="2000" dirty="0" smtClean="0"/>
              <a:t> the order of the terms in an assertion will </a:t>
            </a:r>
            <a:r>
              <a:rPr lang="en-US" sz="2000" dirty="0"/>
              <a:t>matter</a:t>
            </a:r>
            <a:r>
              <a:rPr lang="en-US" sz="2000" dirty="0" smtClean="0"/>
              <a:t>:</a:t>
            </a:r>
            <a:endParaRPr lang="en-US" sz="2000" dirty="0" smtClean="0"/>
          </a:p>
          <a:p>
            <a:r>
              <a:rPr lang="en-US" sz="2000" dirty="0"/>
              <a:t>We can </a:t>
            </a:r>
            <a:r>
              <a:rPr lang="en-US" sz="2000" dirty="0" smtClean="0"/>
              <a:t>assert:</a:t>
            </a:r>
            <a:endParaRPr lang="en-US" sz="2000" dirty="0" smtClean="0"/>
          </a:p>
          <a:p>
            <a:endParaRPr lang="en-US" sz="2000" dirty="0" smtClean="0"/>
          </a:p>
          <a:p>
            <a:r>
              <a:rPr lang="en-US" sz="2000" i="1" dirty="0"/>
              <a:t>adult </a:t>
            </a:r>
            <a:r>
              <a:rPr lang="en-US" sz="2000" b="1" i="1" dirty="0" err="1"/>
              <a:t>transformation_of</a:t>
            </a:r>
            <a:r>
              <a:rPr lang="en-US" sz="2000" i="1" dirty="0"/>
              <a:t> </a:t>
            </a:r>
            <a:r>
              <a:rPr lang="en-US" sz="2000" i="1" dirty="0" smtClean="0"/>
              <a:t>child</a:t>
            </a:r>
          </a:p>
          <a:p>
            <a:endParaRPr lang="en-US" sz="2000" i="1" dirty="0" smtClean="0"/>
          </a:p>
          <a:p>
            <a:r>
              <a:rPr lang="en-US" sz="2000" dirty="0"/>
              <a:t>but </a:t>
            </a:r>
            <a:r>
              <a:rPr lang="en-US" sz="2000" dirty="0" smtClean="0"/>
              <a:t>not</a:t>
            </a:r>
            <a:endParaRPr lang="en-US" sz="2000" dirty="0" smtClean="0"/>
          </a:p>
          <a:p>
            <a:r>
              <a:rPr lang="en-US" sz="2000" i="1" dirty="0"/>
              <a:t>child </a:t>
            </a:r>
            <a:r>
              <a:rPr lang="en-US" sz="2000" b="1" i="1" dirty="0" err="1"/>
              <a:t>transforms_into</a:t>
            </a:r>
            <a:r>
              <a:rPr lang="en-US" sz="2000" i="1" dirty="0"/>
              <a:t> </a:t>
            </a:r>
            <a:r>
              <a:rPr lang="en-US" sz="2000" i="1" dirty="0" smtClean="0"/>
              <a:t>adult</a:t>
            </a:r>
            <a:endParaRPr lang="en-US" sz="2000" i="1" dirty="0"/>
          </a:p>
        </p:txBody>
      </p:sp>
      <p:sp>
        <p:nvSpPr>
          <p:cNvPr id="3" name="TextBox 2"/>
          <p:cNvSpPr txBox="1"/>
          <p:nvPr/>
        </p:nvSpPr>
        <p:spPr>
          <a:xfrm>
            <a:off x="522372" y="317473"/>
            <a:ext cx="8388033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More about using ontology classes and relations</a:t>
            </a:r>
            <a:endParaRPr lang="en-US" sz="3200" b="1" dirty="0"/>
          </a:p>
        </p:txBody>
      </p:sp>
      <p:sp>
        <p:nvSpPr>
          <p:cNvPr id="4" name="Rectangle 3"/>
          <p:cNvSpPr/>
          <p:nvPr/>
        </p:nvSpPr>
        <p:spPr>
          <a:xfrm>
            <a:off x="1511299" y="1208833"/>
            <a:ext cx="6780525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/>
              <a:t>Universality </a:t>
            </a:r>
            <a:endParaRPr lang="en-US" sz="2800" b="1" dirty="0"/>
          </a:p>
          <a:p>
            <a:r>
              <a:rPr lang="en-US" sz="2000" dirty="0" smtClean="0"/>
              <a:t>Entities should </a:t>
            </a:r>
            <a:r>
              <a:rPr lang="en-US" sz="2000" dirty="0"/>
              <a:t>have the same meanings </a:t>
            </a:r>
            <a:r>
              <a:rPr lang="en-US" sz="2000" dirty="0" smtClean="0"/>
              <a:t>on every </a:t>
            </a:r>
            <a:r>
              <a:rPr lang="en-US" sz="2000" dirty="0"/>
              <a:t>occasion of use</a:t>
            </a:r>
            <a:r>
              <a:rPr lang="en-US" sz="2000" dirty="0" smtClean="0"/>
              <a:t>. (</a:t>
            </a:r>
            <a:r>
              <a:rPr lang="en-US" sz="2000" dirty="0"/>
              <a:t>= They should refer to the same </a:t>
            </a:r>
            <a:r>
              <a:rPr lang="en-US" sz="2000" dirty="0" smtClean="0"/>
              <a:t>universal types)</a:t>
            </a:r>
          </a:p>
          <a:p>
            <a:endParaRPr lang="en-US" sz="2000" dirty="0" smtClean="0"/>
          </a:p>
          <a:p>
            <a:r>
              <a:rPr lang="en-US" sz="2000" dirty="0" smtClean="0"/>
              <a:t>Basic </a:t>
            </a:r>
            <a:r>
              <a:rPr lang="en-US" sz="2000" dirty="0"/>
              <a:t>ontological relations such as</a:t>
            </a:r>
            <a:r>
              <a:rPr lang="en-US" sz="2000" b="1" dirty="0"/>
              <a:t> </a:t>
            </a:r>
            <a:r>
              <a:rPr lang="en-US" sz="2000" b="1" i="1" dirty="0" err="1"/>
              <a:t>S</a:t>
            </a:r>
            <a:r>
              <a:rPr lang="en-US" sz="2000" b="1" i="1" dirty="0" err="1" smtClean="0"/>
              <a:t>ubClassOf</a:t>
            </a:r>
            <a:r>
              <a:rPr lang="en-US" sz="2000" b="1" i="1" dirty="0" smtClean="0"/>
              <a:t> </a:t>
            </a:r>
            <a:r>
              <a:rPr lang="en-US" sz="2000" i="1" dirty="0" smtClean="0"/>
              <a:t>and </a:t>
            </a:r>
            <a:r>
              <a:rPr lang="en-US" sz="2000" b="1" i="1" dirty="0" err="1" smtClean="0"/>
              <a:t>part_of</a:t>
            </a:r>
            <a:r>
              <a:rPr lang="en-US" sz="2000" i="1" dirty="0" smtClean="0"/>
              <a:t> </a:t>
            </a:r>
            <a:r>
              <a:rPr lang="en-US" sz="2000" i="1" dirty="0"/>
              <a:t>should be used in the same </a:t>
            </a:r>
            <a:r>
              <a:rPr lang="en-US" sz="2000" i="1" dirty="0" smtClean="0"/>
              <a:t>way </a:t>
            </a:r>
            <a:r>
              <a:rPr lang="en-US" sz="2000" dirty="0" smtClean="0"/>
              <a:t>by </a:t>
            </a:r>
            <a:r>
              <a:rPr lang="en-US" sz="2000" dirty="0"/>
              <a:t>all </a:t>
            </a:r>
            <a:r>
              <a:rPr lang="en-US" sz="2000" dirty="0" smtClean="0"/>
              <a:t>ontologies</a:t>
            </a:r>
          </a:p>
          <a:p>
            <a:r>
              <a:rPr lang="en-US" sz="2000" dirty="0" smtClean="0"/>
              <a:t>For example, if you need a non-transitive part relation, then define a new relation for this purpose.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0837447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0" y="5943504"/>
            <a:ext cx="9106560" cy="9432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8539" y="3691177"/>
            <a:ext cx="2230322" cy="21817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3076" name="Text Box 4"/>
          <p:cNvSpPr txBox="1">
            <a:spLocks noChangeArrowheads="1"/>
          </p:cNvSpPr>
          <p:nvPr/>
        </p:nvSpPr>
        <p:spPr bwMode="auto">
          <a:xfrm>
            <a:off x="5191200" y="6199100"/>
            <a:ext cx="3918240" cy="2318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5pPr>
            <a:lvl6pPr marL="1536700" indent="-2159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6pPr>
            <a:lvl7pPr marL="1993900" indent="-2159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7pPr>
            <a:lvl8pPr marL="2451100" indent="-2159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8pPr>
            <a:lvl9pPr marL="2908300" indent="-2159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9pPr>
          </a:lstStyle>
          <a:p>
            <a:r>
              <a:rPr lang="en-GB" sz="1100" b="1" dirty="0" err="1">
                <a:latin typeface="Arial" charset="0"/>
              </a:rPr>
              <a:t>Meissirel</a:t>
            </a:r>
            <a:r>
              <a:rPr lang="en-GB" sz="1100" b="1" dirty="0">
                <a:latin typeface="Arial" charset="0"/>
              </a:rPr>
              <a:t> C et al. PNAS 1997;94:5900-5905</a:t>
            </a:r>
          </a:p>
        </p:txBody>
      </p:sp>
      <p:sp>
        <p:nvSpPr>
          <p:cNvPr id="3077" name="Text Box 5"/>
          <p:cNvSpPr txBox="1">
            <a:spLocks noChangeArrowheads="1"/>
          </p:cNvSpPr>
          <p:nvPr/>
        </p:nvSpPr>
        <p:spPr bwMode="auto">
          <a:xfrm>
            <a:off x="97920" y="6613175"/>
            <a:ext cx="4930560" cy="3470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85725" indent="-85725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5pPr>
            <a:lvl6pPr marL="1536700" indent="-2159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6pPr>
            <a:lvl7pPr marL="1993900" indent="-2159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7pPr>
            <a:lvl8pPr marL="2451100" indent="-2159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8pPr>
            <a:lvl9pPr marL="2908300" indent="-2159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9pPr>
          </a:lstStyle>
          <a:p>
            <a:r>
              <a:rPr lang="en-GB" sz="900">
                <a:latin typeface="Arial" charset="0"/>
              </a:rPr>
              <a:t>©1997 by National Academy of Sciences</a:t>
            </a:r>
          </a:p>
        </p:txBody>
      </p:sp>
      <p:sp>
        <p:nvSpPr>
          <p:cNvPr id="7" name="Title 2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 smtClean="0"/>
              <a:t>Symmetric</a:t>
            </a:r>
            <a:endParaRPr lang="en-US" sz="40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1007810" y="2458192"/>
            <a:ext cx="4246100" cy="4154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For example:</a:t>
            </a:r>
          </a:p>
          <a:p>
            <a:r>
              <a:rPr lang="en-US" sz="2400" b="1" dirty="0"/>
              <a:t>R</a:t>
            </a:r>
            <a:r>
              <a:rPr lang="en-US" sz="2400" b="1" dirty="0" smtClean="0"/>
              <a:t>etinal ganglion cell </a:t>
            </a:r>
            <a:r>
              <a:rPr lang="en-US" sz="2400" b="1" dirty="0" err="1" smtClean="0"/>
              <a:t>connected_to</a:t>
            </a:r>
            <a:r>
              <a:rPr lang="en-US" sz="2400" b="1" dirty="0" smtClean="0"/>
              <a:t> lateral geniculate nucleus </a:t>
            </a:r>
          </a:p>
          <a:p>
            <a:endParaRPr lang="en-US" sz="2400" b="1" dirty="0" smtClean="0"/>
          </a:p>
          <a:p>
            <a:r>
              <a:rPr lang="en-US" sz="2400" b="1" dirty="0" smtClean="0"/>
              <a:t>AND</a:t>
            </a:r>
          </a:p>
          <a:p>
            <a:endParaRPr lang="en-US" sz="2400" b="1" dirty="0" smtClean="0"/>
          </a:p>
          <a:p>
            <a:r>
              <a:rPr lang="en-US" sz="2400" b="1" dirty="0" smtClean="0"/>
              <a:t>Lateral </a:t>
            </a:r>
            <a:r>
              <a:rPr lang="en-US" sz="2400" b="1" dirty="0"/>
              <a:t>geniculate nucleus </a:t>
            </a:r>
            <a:r>
              <a:rPr lang="en-US" sz="2400" b="1" dirty="0" err="1" smtClean="0"/>
              <a:t>connected_to</a:t>
            </a:r>
            <a:r>
              <a:rPr lang="en-US" sz="2400" b="1" dirty="0" smtClean="0"/>
              <a:t> </a:t>
            </a:r>
            <a:r>
              <a:rPr lang="en-US" sz="2400" b="1" dirty="0"/>
              <a:t>Retinal ganglion </a:t>
            </a:r>
            <a:r>
              <a:rPr lang="en-US" sz="2400" b="1" dirty="0" smtClean="0"/>
              <a:t>cell</a:t>
            </a:r>
            <a:endParaRPr lang="en-US" sz="2400" b="1" dirty="0"/>
          </a:p>
          <a:p>
            <a:endParaRPr lang="en-US" sz="2400" b="1" dirty="0" smtClean="0"/>
          </a:p>
        </p:txBody>
      </p:sp>
      <p:sp>
        <p:nvSpPr>
          <p:cNvPr id="2" name="Rectangle 1"/>
          <p:cNvSpPr/>
          <p:nvPr/>
        </p:nvSpPr>
        <p:spPr>
          <a:xfrm>
            <a:off x="877949" y="1113274"/>
            <a:ext cx="7697736" cy="1200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Some </a:t>
            </a:r>
            <a:r>
              <a:rPr lang="en-US" sz="2400" b="1" dirty="0" smtClean="0"/>
              <a:t>relations </a:t>
            </a:r>
            <a:r>
              <a:rPr lang="en-US" sz="2400" b="1" dirty="0"/>
              <a:t>are </a:t>
            </a:r>
            <a:r>
              <a:rPr lang="en-US" sz="2400" b="1" i="1" dirty="0" smtClean="0"/>
              <a:t>Symmetric</a:t>
            </a:r>
            <a:r>
              <a:rPr lang="en-US" sz="2400" b="1" dirty="0" smtClean="0"/>
              <a:t>.</a:t>
            </a:r>
            <a:endParaRPr lang="en-US" sz="2400" b="1" dirty="0"/>
          </a:p>
          <a:p>
            <a:endParaRPr lang="en-US" sz="2400" b="1" dirty="0"/>
          </a:p>
          <a:p>
            <a:r>
              <a:rPr lang="en-US" sz="2400" b="1" dirty="0"/>
              <a:t>If A is </a:t>
            </a:r>
            <a:r>
              <a:rPr lang="en-US" sz="2400" b="1" i="1" dirty="0" err="1"/>
              <a:t>connected_to</a:t>
            </a:r>
            <a:r>
              <a:rPr lang="en-US" sz="2400" b="1" dirty="0"/>
              <a:t> B, then B is </a:t>
            </a:r>
            <a:r>
              <a:rPr lang="en-US" sz="2400" b="1" i="1" dirty="0" err="1"/>
              <a:t>connected_to</a:t>
            </a:r>
            <a:r>
              <a:rPr lang="en-US" sz="2400" b="1" dirty="0"/>
              <a:t> A.</a:t>
            </a:r>
          </a:p>
        </p:txBody>
      </p:sp>
    </p:spTree>
    <p:extLst>
      <p:ext uri="{BB962C8B-B14F-4D97-AF65-F5344CB8AC3E}">
        <p14:creationId xmlns:p14="http://schemas.microsoft.com/office/powerpoint/2010/main" val="771225019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Oval 26"/>
          <p:cNvSpPr/>
          <p:nvPr/>
        </p:nvSpPr>
        <p:spPr>
          <a:xfrm>
            <a:off x="3590537" y="5186087"/>
            <a:ext cx="893167" cy="839365"/>
          </a:xfrm>
          <a:prstGeom prst="ellipse">
            <a:avLst/>
          </a:prstGeom>
          <a:noFill/>
          <a:ln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4934189" y="2550144"/>
            <a:ext cx="1700678" cy="1547180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muscle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4695825" y="1691425"/>
            <a:ext cx="2444432" cy="2457732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25982" y="1889092"/>
            <a:ext cx="13419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anatomical </a:t>
            </a:r>
          </a:p>
          <a:p>
            <a:pPr algn="r"/>
            <a:r>
              <a:rPr lang="en-US" dirty="0" smtClean="0"/>
              <a:t>structure</a:t>
            </a:r>
            <a:endParaRPr lang="en-US" dirty="0"/>
          </a:p>
        </p:txBody>
      </p:sp>
      <p:cxnSp>
        <p:nvCxnSpPr>
          <p:cNvPr id="22" name="Straight Connector 21"/>
          <p:cNvCxnSpPr/>
          <p:nvPr/>
        </p:nvCxnSpPr>
        <p:spPr>
          <a:xfrm>
            <a:off x="3576606" y="2929022"/>
            <a:ext cx="1041465" cy="1588"/>
          </a:xfrm>
          <a:prstGeom prst="line">
            <a:avLst/>
          </a:prstGeom>
          <a:ln w="63500" cap="flat">
            <a:solidFill>
              <a:srgbClr val="FF0000"/>
            </a:solidFill>
            <a:round/>
            <a:headEnd type="oval"/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Oval 22"/>
          <p:cNvSpPr/>
          <p:nvPr/>
        </p:nvSpPr>
        <p:spPr>
          <a:xfrm>
            <a:off x="1300886" y="2611838"/>
            <a:ext cx="1700678" cy="1547180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lumen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Oval 23"/>
          <p:cNvSpPr/>
          <p:nvPr/>
        </p:nvSpPr>
        <p:spPr>
          <a:xfrm>
            <a:off x="1062522" y="1753119"/>
            <a:ext cx="2444432" cy="2457732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1793330" y="1950786"/>
            <a:ext cx="13413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anatomical </a:t>
            </a:r>
          </a:p>
          <a:p>
            <a:pPr algn="r"/>
            <a:r>
              <a:rPr lang="en-US" dirty="0" smtClean="0"/>
              <a:t>space</a:t>
            </a:r>
            <a:endParaRPr lang="en-US" dirty="0"/>
          </a:p>
        </p:txBody>
      </p:sp>
      <p:sp>
        <p:nvSpPr>
          <p:cNvPr id="26" name="Oval 25"/>
          <p:cNvSpPr/>
          <p:nvPr/>
        </p:nvSpPr>
        <p:spPr>
          <a:xfrm>
            <a:off x="3539381" y="4303229"/>
            <a:ext cx="2444432" cy="2457732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3434565" y="5247974"/>
            <a:ext cx="12046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lumen </a:t>
            </a:r>
          </a:p>
          <a:p>
            <a:pPr algn="ctr"/>
            <a:r>
              <a:rPr lang="en-US" dirty="0" smtClean="0"/>
              <a:t>of gut</a:t>
            </a:r>
          </a:p>
          <a:p>
            <a:pPr algn="ctr"/>
            <a:endParaRPr lang="en-US" dirty="0"/>
          </a:p>
        </p:txBody>
      </p:sp>
      <p:sp>
        <p:nvSpPr>
          <p:cNvPr id="32" name="Oval 31"/>
          <p:cNvSpPr/>
          <p:nvPr/>
        </p:nvSpPr>
        <p:spPr>
          <a:xfrm>
            <a:off x="2316400" y="4274217"/>
            <a:ext cx="2444432" cy="2457732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2515911" y="4581535"/>
            <a:ext cx="13413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anatomical </a:t>
            </a:r>
          </a:p>
          <a:p>
            <a:r>
              <a:rPr lang="en-US" dirty="0" smtClean="0"/>
              <a:t>space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4462563" y="4568577"/>
            <a:ext cx="13419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anatomical </a:t>
            </a:r>
          </a:p>
          <a:p>
            <a:pPr algn="r"/>
            <a:r>
              <a:rPr lang="en-US" dirty="0" smtClean="0"/>
              <a:t>structure</a:t>
            </a:r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6116747" y="4996425"/>
            <a:ext cx="368438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600" dirty="0" smtClean="0">
                <a:solidFill>
                  <a:srgbClr val="FF0000"/>
                </a:solidFill>
                <a:latin typeface="Zapf Dingbats"/>
                <a:ea typeface="Zapf Dingbats"/>
                <a:cs typeface="Zapf Dingbats"/>
              </a:rPr>
              <a:t>✗</a:t>
            </a:r>
            <a:endParaRPr lang="en-US" sz="6600" dirty="0"/>
          </a:p>
        </p:txBody>
      </p:sp>
      <p:sp>
        <p:nvSpPr>
          <p:cNvPr id="18" name="Title 1"/>
          <p:cNvSpPr txBox="1">
            <a:spLocks/>
          </p:cNvSpPr>
          <p:nvPr/>
        </p:nvSpPr>
        <p:spPr>
          <a:xfrm>
            <a:off x="368904" y="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 smtClean="0"/>
              <a:t>Some classes are declared to never share any instances in common</a:t>
            </a:r>
            <a:endParaRPr lang="en-US" sz="3600" b="1" dirty="0"/>
          </a:p>
        </p:txBody>
      </p:sp>
      <p:sp>
        <p:nvSpPr>
          <p:cNvPr id="19" name="Rectangle 18"/>
          <p:cNvSpPr/>
          <p:nvPr/>
        </p:nvSpPr>
        <p:spPr>
          <a:xfrm>
            <a:off x="1428664" y="1038342"/>
            <a:ext cx="43822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OWL </a:t>
            </a:r>
            <a:r>
              <a:rPr lang="en-US" dirty="0" err="1" smtClean="0">
                <a:solidFill>
                  <a:srgbClr val="3366FF"/>
                </a:solidFill>
              </a:rPr>
              <a:t>DisjointWith</a:t>
            </a:r>
            <a:r>
              <a:rPr lang="en-US" dirty="0" smtClean="0">
                <a:solidFill>
                  <a:srgbClr val="3366FF"/>
                </a:solidFill>
              </a:rPr>
              <a:t>   </a:t>
            </a:r>
            <a:r>
              <a:rPr lang="en-US" dirty="0" smtClean="0"/>
              <a:t>OBO: </a:t>
            </a:r>
            <a:r>
              <a:rPr lang="en-US" b="1" dirty="0" err="1" smtClean="0"/>
              <a:t>disjoint_from</a:t>
            </a:r>
            <a:endParaRPr lang="en-US" dirty="0"/>
          </a:p>
        </p:txBody>
      </p:sp>
      <p:cxnSp>
        <p:nvCxnSpPr>
          <p:cNvPr id="21" name="Straight Connector 20"/>
          <p:cNvCxnSpPr/>
          <p:nvPr/>
        </p:nvCxnSpPr>
        <p:spPr>
          <a:xfrm>
            <a:off x="5762476" y="1239726"/>
            <a:ext cx="1041465" cy="1588"/>
          </a:xfrm>
          <a:prstGeom prst="line">
            <a:avLst/>
          </a:prstGeom>
          <a:ln w="63500" cap="flat">
            <a:solidFill>
              <a:srgbClr val="FF0000"/>
            </a:solidFill>
            <a:round/>
            <a:headEnd type="oval"/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7123962" y="5247974"/>
            <a:ext cx="9513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rgbClr val="FF0000"/>
                </a:solidFill>
              </a:rPr>
              <a:t>NO!</a:t>
            </a:r>
            <a:endParaRPr lang="en-US" sz="3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08652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2232" y="257930"/>
            <a:ext cx="8229600" cy="1143000"/>
          </a:xfrm>
        </p:spPr>
        <p:txBody>
          <a:bodyPr/>
          <a:lstStyle/>
          <a:p>
            <a:r>
              <a:rPr lang="en-US" b="1" dirty="0" smtClean="0"/>
              <a:t>About </a:t>
            </a:r>
            <a:r>
              <a:rPr lang="en-US" b="1" dirty="0" err="1" smtClean="0"/>
              <a:t>reasoners</a:t>
            </a:r>
            <a:endParaRPr lang="en-US" b="1" dirty="0"/>
          </a:p>
        </p:txBody>
      </p:sp>
      <p:sp>
        <p:nvSpPr>
          <p:cNvPr id="4" name="TextBox 3"/>
          <p:cNvSpPr txBox="1"/>
          <p:nvPr/>
        </p:nvSpPr>
        <p:spPr>
          <a:xfrm>
            <a:off x="2853336" y="2163827"/>
            <a:ext cx="1846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72498" y="1417638"/>
            <a:ext cx="734296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A</a:t>
            </a:r>
            <a:r>
              <a:rPr lang="en-US" sz="2400" b="1" dirty="0" smtClean="0"/>
              <a:t> </a:t>
            </a:r>
            <a:r>
              <a:rPr lang="en-US" sz="2400" b="1" dirty="0"/>
              <a:t>piece of software able to infer logical consequences from a set of asserted facts or </a:t>
            </a:r>
            <a:r>
              <a:rPr lang="en-US" sz="2400" b="1" dirty="0" smtClean="0"/>
              <a:t>axioms.</a:t>
            </a:r>
          </a:p>
          <a:p>
            <a:endParaRPr lang="en-US" sz="2400" b="1" dirty="0"/>
          </a:p>
          <a:p>
            <a:r>
              <a:rPr lang="en-US" sz="2400" b="1" dirty="0" smtClean="0"/>
              <a:t>They </a:t>
            </a:r>
            <a:r>
              <a:rPr lang="en-US" sz="2400" b="1" dirty="0"/>
              <a:t>are used to check the logical consistency of the </a:t>
            </a:r>
            <a:r>
              <a:rPr lang="en-US" sz="2400" b="1" dirty="0" smtClean="0"/>
              <a:t>ontologies </a:t>
            </a:r>
            <a:r>
              <a:rPr lang="en-US" sz="2400" b="1" dirty="0"/>
              <a:t>and to extend the </a:t>
            </a:r>
            <a:r>
              <a:rPr lang="en-US" sz="2400" b="1" dirty="0" smtClean="0"/>
              <a:t>ontologies </a:t>
            </a:r>
            <a:r>
              <a:rPr lang="en-US" sz="2400" b="1" dirty="0"/>
              <a:t>with "inferred" facts or axioms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888635" y="4008223"/>
            <a:ext cx="4366374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0000FF"/>
                </a:solidFill>
              </a:rPr>
              <a:t>For example, a </a:t>
            </a:r>
            <a:r>
              <a:rPr lang="en-US" sz="2000" b="1" dirty="0" err="1" smtClean="0">
                <a:solidFill>
                  <a:srgbClr val="0000FF"/>
                </a:solidFill>
              </a:rPr>
              <a:t>reasoner</a:t>
            </a:r>
            <a:r>
              <a:rPr lang="en-US" sz="2000" b="1" dirty="0" smtClean="0">
                <a:solidFill>
                  <a:srgbClr val="0000FF"/>
                </a:solidFill>
              </a:rPr>
              <a:t> would infer:</a:t>
            </a:r>
          </a:p>
          <a:p>
            <a:endParaRPr lang="en-US" sz="2000" b="1" dirty="0" smtClean="0">
              <a:solidFill>
                <a:srgbClr val="0000FF"/>
              </a:solidFill>
            </a:endParaRPr>
          </a:p>
          <a:p>
            <a:r>
              <a:rPr lang="en-US" sz="2000" b="1" dirty="0">
                <a:solidFill>
                  <a:srgbClr val="0000FF"/>
                </a:solidFill>
              </a:rPr>
              <a:t>Major premise: All mortals die.</a:t>
            </a:r>
          </a:p>
          <a:p>
            <a:r>
              <a:rPr lang="en-US" sz="2000" b="1" dirty="0">
                <a:solidFill>
                  <a:srgbClr val="0000FF"/>
                </a:solidFill>
              </a:rPr>
              <a:t>Minor premise: Some men are mortals.</a:t>
            </a:r>
          </a:p>
          <a:p>
            <a:r>
              <a:rPr lang="en-US" sz="2000" b="1" dirty="0">
                <a:solidFill>
                  <a:srgbClr val="0000FF"/>
                </a:solidFill>
              </a:rPr>
              <a:t>Conclusion: Some men die.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78700" y="5675939"/>
            <a:ext cx="80918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Different </a:t>
            </a:r>
            <a:r>
              <a:rPr lang="en-US" b="1" dirty="0" err="1" smtClean="0"/>
              <a:t>reasoners</a:t>
            </a:r>
            <a:r>
              <a:rPr lang="en-US" b="1" dirty="0" smtClean="0"/>
              <a:t> can perform slightly differently. There are a number of </a:t>
            </a:r>
            <a:r>
              <a:rPr lang="en-US" b="1" dirty="0" err="1" smtClean="0"/>
              <a:t>reasoners</a:t>
            </a:r>
            <a:r>
              <a:rPr lang="en-US" b="1" dirty="0" smtClean="0"/>
              <a:t> to be aware of:</a:t>
            </a:r>
          </a:p>
          <a:p>
            <a:r>
              <a:rPr lang="en-US" b="1" dirty="0" smtClean="0"/>
              <a:t>ELK, </a:t>
            </a:r>
            <a:r>
              <a:rPr lang="en-US" b="1" dirty="0" err="1" smtClean="0"/>
              <a:t>HerMIT</a:t>
            </a:r>
            <a:r>
              <a:rPr lang="en-US" b="1" dirty="0" smtClean="0"/>
              <a:t>, Pellet, etc. We</a:t>
            </a:r>
            <a:r>
              <a:rPr lang="fr-FR" b="1" dirty="0" smtClean="0"/>
              <a:t>’</a:t>
            </a:r>
            <a:r>
              <a:rPr lang="en-US" b="1" dirty="0" err="1" smtClean="0"/>
              <a:t>ll</a:t>
            </a:r>
            <a:r>
              <a:rPr lang="en-US" b="1" dirty="0" smtClean="0"/>
              <a:t> use these later in the </a:t>
            </a:r>
            <a:r>
              <a:rPr lang="en-US" b="1" dirty="0" err="1" smtClean="0"/>
              <a:t>OBOEdit</a:t>
            </a:r>
            <a:r>
              <a:rPr lang="en-US" b="1" dirty="0" smtClean="0"/>
              <a:t> and protégé tutorials.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520526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>
            <a:normAutofit/>
          </a:bodyPr>
          <a:lstStyle/>
          <a:p>
            <a:r>
              <a:rPr lang="en-US" sz="3600" b="1" dirty="0" smtClean="0"/>
              <a:t>Different kinds of definitions</a:t>
            </a:r>
            <a:endParaRPr lang="en-US" sz="3600" b="1" dirty="0"/>
          </a:p>
        </p:txBody>
      </p:sp>
      <p:sp>
        <p:nvSpPr>
          <p:cNvPr id="2253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1139527"/>
            <a:ext cx="8579138" cy="4525963"/>
          </a:xfrm>
          <a:ln/>
        </p:spPr>
        <p:txBody>
          <a:bodyPr>
            <a:noAutofit/>
          </a:bodyPr>
          <a:lstStyle/>
          <a:p>
            <a:pPr marL="625056">
              <a:buFont typeface="Wingdings" charset="2"/>
              <a:buChar char="§"/>
            </a:pPr>
            <a:r>
              <a:rPr lang="en-US" sz="2400" dirty="0" smtClean="0"/>
              <a:t>An </a:t>
            </a:r>
            <a:r>
              <a:rPr lang="en-US" sz="2400" dirty="0"/>
              <a:t>ontology is a collection of </a:t>
            </a:r>
            <a:r>
              <a:rPr lang="en-US" sz="2400" b="1" dirty="0"/>
              <a:t>axioms</a:t>
            </a:r>
            <a:endParaRPr lang="en-US" sz="2400" dirty="0"/>
          </a:p>
          <a:p>
            <a:pPr marL="651834" lvl="1" indent="0">
              <a:spcBef>
                <a:spcPts val="941"/>
              </a:spcBef>
              <a:buNone/>
            </a:pPr>
            <a:r>
              <a:rPr lang="en-US" sz="2400" dirty="0"/>
              <a:t>An axiom is simply a </a:t>
            </a:r>
            <a:r>
              <a:rPr lang="en-US" sz="2400" i="1" dirty="0"/>
              <a:t>sentence</a:t>
            </a:r>
            <a:r>
              <a:rPr lang="en-US" sz="2400" dirty="0"/>
              <a:t> or a </a:t>
            </a:r>
            <a:r>
              <a:rPr lang="en-US" sz="2400" i="1" dirty="0"/>
              <a:t>statement</a:t>
            </a:r>
            <a:endParaRPr lang="en-US" sz="2400" dirty="0"/>
          </a:p>
          <a:p>
            <a:pPr marL="625056">
              <a:spcBef>
                <a:spcPts val="941"/>
              </a:spcBef>
              <a:buFont typeface="Wingdings" charset="2"/>
              <a:buChar char="§"/>
            </a:pPr>
            <a:r>
              <a:rPr lang="en-US" sz="2400" dirty="0"/>
              <a:t>Axioms can be</a:t>
            </a:r>
          </a:p>
          <a:p>
            <a:pPr marL="937584" lvl="1">
              <a:spcBef>
                <a:spcPts val="941"/>
              </a:spcBef>
              <a:buFont typeface="Wingdings" charset="2"/>
              <a:buChar char="§"/>
            </a:pPr>
            <a:r>
              <a:rPr lang="en-US" sz="2400" b="1" dirty="0"/>
              <a:t>non-logical </a:t>
            </a:r>
            <a:r>
              <a:rPr lang="en-US" sz="2400" dirty="0"/>
              <a:t>(aka </a:t>
            </a:r>
            <a:r>
              <a:rPr lang="ja-JP" altLang="en-US" sz="2400" dirty="0"/>
              <a:t>“</a:t>
            </a:r>
            <a:r>
              <a:rPr lang="en-US" sz="2400" dirty="0"/>
              <a:t>annotations</a:t>
            </a:r>
            <a:r>
              <a:rPr lang="ja-JP" altLang="en-US" sz="2400" dirty="0" smtClean="0"/>
              <a:t>”</a:t>
            </a:r>
            <a:r>
              <a:rPr lang="en-US" altLang="ja-JP" sz="2400" dirty="0" smtClean="0"/>
              <a:t> or “text definitions”</a:t>
            </a:r>
            <a:r>
              <a:rPr lang="en-US" sz="2400" dirty="0" smtClean="0"/>
              <a:t>)</a:t>
            </a:r>
            <a:endParaRPr lang="en-US" sz="2400" dirty="0"/>
          </a:p>
          <a:p>
            <a:pPr marL="1307262" lvl="2" indent="-285750">
              <a:spcBef>
                <a:spcPts val="941"/>
              </a:spcBef>
              <a:buFont typeface="Wingdings" charset="2"/>
              <a:buChar char="§"/>
            </a:pPr>
            <a:r>
              <a:rPr lang="en-US" dirty="0" smtClean="0"/>
              <a:t>E.G. </a:t>
            </a:r>
            <a:r>
              <a:rPr lang="en-US" dirty="0"/>
              <a:t>GO_0000262 has synonym </a:t>
            </a:r>
            <a:r>
              <a:rPr lang="ja-JP" altLang="en-US" dirty="0"/>
              <a:t>‘</a:t>
            </a:r>
            <a:r>
              <a:rPr lang="en-US" dirty="0" err="1"/>
              <a:t>mtDNA</a:t>
            </a:r>
            <a:r>
              <a:rPr lang="ja-JP" altLang="en-US" dirty="0"/>
              <a:t>’</a:t>
            </a:r>
            <a:endParaRPr lang="en-US" dirty="0"/>
          </a:p>
          <a:p>
            <a:pPr marL="1307262" lvl="2" indent="-285750">
              <a:spcBef>
                <a:spcPts val="941"/>
              </a:spcBef>
              <a:buFont typeface="Wingdings" charset="2"/>
              <a:buChar char="§"/>
            </a:pPr>
            <a:r>
              <a:rPr lang="en-US" dirty="0"/>
              <a:t>opaque to </a:t>
            </a:r>
            <a:r>
              <a:rPr lang="en-US" dirty="0" err="1"/>
              <a:t>reasoners</a:t>
            </a:r>
            <a:endParaRPr lang="en-US" dirty="0"/>
          </a:p>
          <a:p>
            <a:pPr marL="937584" lvl="1">
              <a:spcBef>
                <a:spcPts val="941"/>
              </a:spcBef>
              <a:buFont typeface="Wingdings" charset="2"/>
              <a:buChar char="§"/>
            </a:pPr>
            <a:r>
              <a:rPr lang="en-US" sz="2400" b="1" dirty="0"/>
              <a:t>logical</a:t>
            </a:r>
            <a:endParaRPr lang="en-US" sz="2400" b="1" dirty="0">
              <a:ea typeface="ヒラギノ角ゴ ProN W6" charset="0"/>
              <a:cs typeface="ヒラギノ角ゴ ProN W6" charset="0"/>
            </a:endParaRPr>
          </a:p>
          <a:p>
            <a:pPr marL="1307262" lvl="2" indent="-285750">
              <a:spcBef>
                <a:spcPts val="941"/>
              </a:spcBef>
              <a:buFont typeface="Wingdings" charset="2"/>
              <a:buChar char="§"/>
            </a:pPr>
            <a:r>
              <a:rPr lang="en-US" dirty="0"/>
              <a:t>well-defined semantics</a:t>
            </a:r>
          </a:p>
          <a:p>
            <a:pPr marL="1307262" lvl="2" indent="-285750">
              <a:spcBef>
                <a:spcPts val="941"/>
              </a:spcBef>
              <a:buFont typeface="Wingdings" charset="2"/>
              <a:buChar char="§"/>
            </a:pPr>
            <a:r>
              <a:rPr lang="en-US" dirty="0"/>
              <a:t>understood by </a:t>
            </a:r>
            <a:r>
              <a:rPr lang="en-US" dirty="0" err="1"/>
              <a:t>reasoners</a:t>
            </a:r>
            <a:endParaRPr lang="en-US" dirty="0"/>
          </a:p>
          <a:p>
            <a:pPr marL="1307262" lvl="2" indent="-285750">
              <a:spcBef>
                <a:spcPts val="941"/>
              </a:spcBef>
              <a:buFont typeface="Wingdings" charset="2"/>
              <a:buChar char="§"/>
            </a:pPr>
            <a:r>
              <a:rPr lang="en-US" dirty="0"/>
              <a:t>Example: </a:t>
            </a:r>
            <a:r>
              <a:rPr lang="en-US" b="1" dirty="0" err="1"/>
              <a:t>SubClassOf</a:t>
            </a:r>
            <a:r>
              <a:rPr lang="en-US" b="1" dirty="0"/>
              <a:t> </a:t>
            </a:r>
            <a:r>
              <a:rPr lang="en-US" dirty="0"/>
              <a:t>axioms</a:t>
            </a:r>
          </a:p>
          <a:p>
            <a:pPr marL="1334040" lvl="3" indent="0">
              <a:spcBef>
                <a:spcPts val="941"/>
              </a:spcBef>
              <a:buNone/>
            </a:pPr>
            <a:r>
              <a:rPr lang="en-US" sz="2400" dirty="0"/>
              <a:t>Arguments can be </a:t>
            </a:r>
            <a:r>
              <a:rPr lang="en-US" sz="2400" i="1" dirty="0"/>
              <a:t>classes</a:t>
            </a:r>
            <a:r>
              <a:rPr lang="en-US" sz="2400" dirty="0"/>
              <a:t> or </a:t>
            </a:r>
            <a:r>
              <a:rPr lang="en-US" sz="2400" i="1" dirty="0"/>
              <a:t>class </a:t>
            </a:r>
            <a:r>
              <a:rPr lang="en-US" sz="2400" dirty="0" smtClean="0"/>
              <a:t>expressions (for example, the class of things that are parts of the leg)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771096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46228"/>
            <a:ext cx="7772400" cy="1470025"/>
          </a:xfrm>
        </p:spPr>
        <p:txBody>
          <a:bodyPr>
            <a:normAutofit/>
          </a:bodyPr>
          <a:lstStyle/>
          <a:p>
            <a:r>
              <a:rPr lang="en-US" b="1" dirty="0" smtClean="0"/>
              <a:t>Setting the stage</a:t>
            </a:r>
            <a:endParaRPr lang="en-US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23931" y="1485746"/>
            <a:ext cx="8301121" cy="5347917"/>
          </a:xfrm>
        </p:spPr>
        <p:txBody>
          <a:bodyPr>
            <a:noAutofit/>
          </a:bodyPr>
          <a:lstStyle/>
          <a:p>
            <a:pPr marL="514350" indent="-514350" algn="l">
              <a:buAutoNum type="arabicPeriod"/>
            </a:pPr>
            <a:r>
              <a:rPr lang="en-US" sz="3600" b="1" dirty="0" smtClean="0">
                <a:solidFill>
                  <a:schemeClr val="tx2"/>
                </a:solidFill>
              </a:rPr>
              <a:t>What </a:t>
            </a:r>
            <a:r>
              <a:rPr lang="en-US" sz="3600" b="1" dirty="0" smtClean="0">
                <a:solidFill>
                  <a:schemeClr val="tx2"/>
                </a:solidFill>
              </a:rPr>
              <a:t>makes anatomy ontologies different?</a:t>
            </a:r>
          </a:p>
          <a:p>
            <a:pPr marL="514350" indent="-514350" algn="l">
              <a:buAutoNum type="arabicPeriod"/>
            </a:pPr>
            <a:r>
              <a:rPr lang="en-US" sz="3600" b="1" dirty="0" smtClean="0">
                <a:solidFill>
                  <a:schemeClr val="tx2"/>
                </a:solidFill>
              </a:rPr>
              <a:t>What kinds of anatomy ontologies exist? </a:t>
            </a:r>
          </a:p>
          <a:p>
            <a:pPr marL="514350" indent="-514350" algn="l">
              <a:buAutoNum type="arabicPeriod"/>
            </a:pPr>
            <a:r>
              <a:rPr lang="en-US" sz="3600" b="1" dirty="0" smtClean="0">
                <a:solidFill>
                  <a:schemeClr val="tx2"/>
                </a:solidFill>
              </a:rPr>
              <a:t>Anatomy of an anatomy ontology class</a:t>
            </a:r>
          </a:p>
          <a:p>
            <a:pPr marL="514350" indent="-514350" algn="l">
              <a:buAutoNum type="arabicPeriod"/>
            </a:pPr>
            <a:r>
              <a:rPr lang="en-US" sz="3600" b="1" dirty="0" smtClean="0">
                <a:solidFill>
                  <a:schemeClr val="tx2"/>
                </a:solidFill>
              </a:rPr>
              <a:t>Upper ontologies</a:t>
            </a:r>
          </a:p>
          <a:p>
            <a:pPr marL="514350" indent="-514350" algn="l">
              <a:buAutoNum type="arabicPeriod"/>
            </a:pPr>
            <a:r>
              <a:rPr lang="en-US" sz="3600" b="1" dirty="0" smtClean="0">
                <a:solidFill>
                  <a:schemeClr val="tx2"/>
                </a:solidFill>
              </a:rPr>
              <a:t>How are anatomy ontologies used?</a:t>
            </a:r>
          </a:p>
          <a:p>
            <a:pPr algn="l"/>
            <a:endParaRPr lang="en-US" sz="2800" b="1" dirty="0">
              <a:solidFill>
                <a:schemeClr val="tx2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32608" y="219240"/>
            <a:ext cx="8692444" cy="6434666"/>
          </a:xfrm>
          <a:prstGeom prst="rect">
            <a:avLst/>
          </a:prstGeom>
          <a:noFill/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2"/>
                </a:solidFill>
              </a:ln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15600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124" y="755162"/>
            <a:ext cx="8229600" cy="5351463"/>
          </a:xfrm>
        </p:spPr>
        <p:txBody>
          <a:bodyPr rtlCol="0">
            <a:normAutofit fontScale="85000" lnSpcReduction="20000"/>
          </a:bodyPr>
          <a:lstStyle/>
          <a:p>
            <a:pPr fontAlgn="auto">
              <a:spcAft>
                <a:spcPts val="0"/>
              </a:spcAft>
              <a:buNone/>
              <a:defRPr/>
            </a:pPr>
            <a:r>
              <a:rPr lang="en-US" sz="4600" dirty="0" smtClean="0">
                <a:ea typeface="+mn-ea"/>
                <a:cs typeface="+mn-cs"/>
              </a:rPr>
              <a:t> </a:t>
            </a:r>
            <a:r>
              <a:rPr lang="en-US" sz="5100" b="1" dirty="0" smtClean="0"/>
              <a:t>There are many useful ways to classify parts of organisms:</a:t>
            </a:r>
          </a:p>
          <a:p>
            <a:pPr fontAlgn="auto">
              <a:spcAft>
                <a:spcPts val="0"/>
              </a:spcAft>
              <a:buNone/>
              <a:defRPr/>
            </a:pPr>
            <a:endParaRPr lang="en-US" sz="1500" b="1" dirty="0" smtClean="0">
              <a:solidFill>
                <a:srgbClr val="1F497D"/>
              </a:solidFill>
            </a:endParaRPr>
          </a:p>
          <a:p>
            <a:pPr lvl="2">
              <a:buFont typeface="Wingdings" charset="2"/>
              <a:buChar char="§"/>
            </a:pPr>
            <a:r>
              <a:rPr lang="en-US" sz="3200" b="1" dirty="0" smtClean="0">
                <a:solidFill>
                  <a:srgbClr val="1F497D"/>
                </a:solidFill>
              </a:rPr>
              <a:t>its parts and their arrangement</a:t>
            </a:r>
          </a:p>
          <a:p>
            <a:pPr lvl="2">
              <a:buFont typeface="Wingdings" charset="2"/>
              <a:buChar char="§"/>
            </a:pPr>
            <a:r>
              <a:rPr lang="en-US" sz="3200" b="1" dirty="0" smtClean="0">
                <a:solidFill>
                  <a:srgbClr val="1F497D"/>
                </a:solidFill>
              </a:rPr>
              <a:t>its relation to other structures</a:t>
            </a:r>
          </a:p>
          <a:p>
            <a:pPr lvl="3">
              <a:buNone/>
            </a:pPr>
            <a:r>
              <a:rPr lang="en-US" sz="3200" b="1" dirty="0" smtClean="0">
                <a:solidFill>
                  <a:srgbClr val="1F497D"/>
                </a:solidFill>
              </a:rPr>
              <a:t>	what is it: part of; connected to; adjacent to, overlapping?</a:t>
            </a:r>
          </a:p>
          <a:p>
            <a:pPr lvl="2">
              <a:buFont typeface="Wingdings" charset="2"/>
              <a:buChar char="§"/>
            </a:pPr>
            <a:r>
              <a:rPr lang="en-US" sz="3200" b="1" dirty="0" smtClean="0">
                <a:solidFill>
                  <a:srgbClr val="1F497D"/>
                </a:solidFill>
              </a:rPr>
              <a:t>its shape</a:t>
            </a:r>
          </a:p>
          <a:p>
            <a:pPr lvl="2">
              <a:buFont typeface="Wingdings" charset="2"/>
              <a:buChar char="§"/>
            </a:pPr>
            <a:r>
              <a:rPr lang="en-US" sz="3200" b="1" dirty="0" smtClean="0">
                <a:solidFill>
                  <a:srgbClr val="1F497D"/>
                </a:solidFill>
              </a:rPr>
              <a:t>its function</a:t>
            </a:r>
          </a:p>
          <a:p>
            <a:pPr lvl="2">
              <a:buFont typeface="Wingdings" charset="2"/>
              <a:buChar char="§"/>
            </a:pPr>
            <a:r>
              <a:rPr lang="en-US" sz="3200" b="1" dirty="0" smtClean="0">
                <a:solidFill>
                  <a:srgbClr val="1F497D"/>
                </a:solidFill>
              </a:rPr>
              <a:t>its developmental origins</a:t>
            </a:r>
          </a:p>
          <a:p>
            <a:pPr lvl="2">
              <a:buFont typeface="Wingdings" charset="2"/>
              <a:buChar char="§"/>
            </a:pPr>
            <a:r>
              <a:rPr lang="en-US" sz="3200" b="1" dirty="0" smtClean="0">
                <a:solidFill>
                  <a:srgbClr val="1F497D"/>
                </a:solidFill>
              </a:rPr>
              <a:t>its species or </a:t>
            </a:r>
            <a:r>
              <a:rPr lang="en-US" sz="3200" b="1" dirty="0" err="1" smtClean="0">
                <a:solidFill>
                  <a:srgbClr val="1F497D"/>
                </a:solidFill>
              </a:rPr>
              <a:t>clade</a:t>
            </a:r>
            <a:r>
              <a:rPr lang="en-US" sz="3200" b="1" dirty="0" smtClean="0">
                <a:solidFill>
                  <a:srgbClr val="1F497D"/>
                </a:solidFill>
              </a:rPr>
              <a:t> </a:t>
            </a:r>
          </a:p>
          <a:p>
            <a:pPr lvl="2">
              <a:buFont typeface="Wingdings" charset="2"/>
              <a:buChar char="§"/>
            </a:pPr>
            <a:r>
              <a:rPr lang="en-US" sz="3200" b="1" dirty="0" smtClean="0">
                <a:solidFill>
                  <a:srgbClr val="1F497D"/>
                </a:solidFill>
              </a:rPr>
              <a:t>its evolutionary history</a:t>
            </a:r>
          </a:p>
          <a:p>
            <a:pPr lvl="1">
              <a:defRPr/>
            </a:pPr>
            <a:endParaRPr lang="en-US" sz="2200" dirty="0" smtClean="0"/>
          </a:p>
          <a:p>
            <a:pPr lvl="2">
              <a:defRPr/>
            </a:pPr>
            <a:endParaRPr lang="en-US" sz="2200" dirty="0" smtClean="0">
              <a:solidFill>
                <a:schemeClr val="tx1">
                  <a:lumMod val="65000"/>
                  <a:lumOff val="35000"/>
                </a:schemeClr>
              </a:solidFill>
              <a:ea typeface="+mn-ea"/>
              <a:cs typeface="+mn-cs"/>
            </a:endParaRPr>
          </a:p>
          <a:p>
            <a:pPr fontAlgn="auto">
              <a:spcAft>
                <a:spcPts val="0"/>
              </a:spcAft>
              <a:buFont typeface="Wingdings" pitchFamily="2" charset="2"/>
              <a:buNone/>
              <a:defRPr/>
            </a:pPr>
            <a:endParaRPr lang="en-US" sz="2400" dirty="0" smtClean="0">
              <a:solidFill>
                <a:schemeClr val="tx1">
                  <a:lumMod val="65000"/>
                  <a:lumOff val="35000"/>
                </a:schemeClr>
              </a:solidFill>
              <a:ea typeface="+mn-ea"/>
              <a:cs typeface="+mn-cs"/>
            </a:endParaRPr>
          </a:p>
          <a:p>
            <a:pPr lvl="1" fontAlgn="auto"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Font typeface="Wingdings" pitchFamily="2" charset="2"/>
              <a:buNone/>
              <a:defRPr/>
            </a:pPr>
            <a:endParaRPr lang="en-US" sz="2400" dirty="0" smtClean="0">
              <a:solidFill>
                <a:schemeClr val="tx1">
                  <a:lumMod val="65000"/>
                  <a:lumOff val="35000"/>
                </a:schemeClr>
              </a:solidFill>
              <a:ea typeface="+mn-ea"/>
            </a:endParaRPr>
          </a:p>
          <a:p>
            <a:pPr lvl="1" fontAlgn="auto"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Font typeface="Wingdings" pitchFamily="2" charset="2"/>
              <a:buNone/>
              <a:defRPr/>
            </a:pP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ea typeface="+mn-ea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32608" y="219240"/>
            <a:ext cx="8692444" cy="6434666"/>
          </a:xfrm>
          <a:prstGeom prst="rect">
            <a:avLst/>
          </a:prstGeom>
          <a:noFill/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2"/>
                </a:solidFill>
              </a:ln>
              <a:solidFill>
                <a:schemeClr val="tx2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85008" y="6315352"/>
            <a:ext cx="84516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/>
              <a:t>Cajal</a:t>
            </a:r>
            <a:r>
              <a:rPr lang="en-US" sz="1600" dirty="0" smtClean="0"/>
              <a:t> 1915, “Accept </a:t>
            </a:r>
            <a:r>
              <a:rPr lang="en-US" sz="1600" dirty="0"/>
              <a:t>the view that nothing in nature is useless, even from the human point of view</a:t>
            </a:r>
            <a:r>
              <a:rPr lang="en-US" sz="1600" dirty="0" smtClean="0"/>
              <a:t>.”</a:t>
            </a:r>
            <a:endParaRPr lang="en-US" sz="16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8418" y="3838468"/>
            <a:ext cx="3394206" cy="2287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5671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Not all classification is useful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11201" y="5119048"/>
            <a:ext cx="76072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Be practical: Build ontologies for what you need and for what can be reused</a:t>
            </a:r>
            <a:endParaRPr lang="en-US" sz="24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450652" y="2089478"/>
            <a:ext cx="823614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>
                <a:solidFill>
                  <a:schemeClr val="tx2"/>
                </a:solidFill>
              </a:rPr>
              <a:t>About thirty years ago there was much talk that geologists ought only to observe and not </a:t>
            </a:r>
            <a:r>
              <a:rPr lang="en-US" sz="2400" b="1" i="1" dirty="0" err="1">
                <a:solidFill>
                  <a:schemeClr val="tx2"/>
                </a:solidFill>
              </a:rPr>
              <a:t>theorise</a:t>
            </a:r>
            <a:r>
              <a:rPr lang="en-US" sz="2400" b="1" i="1" dirty="0">
                <a:solidFill>
                  <a:schemeClr val="tx2"/>
                </a:solidFill>
              </a:rPr>
              <a:t>; and I well remember some one saying that at this rate a man might as well go into a gravel-pit and count the pebbles and describe the </a:t>
            </a:r>
            <a:r>
              <a:rPr lang="en-US" sz="2400" b="1" i="1" dirty="0" err="1">
                <a:solidFill>
                  <a:schemeClr val="tx2"/>
                </a:solidFill>
              </a:rPr>
              <a:t>colours</a:t>
            </a:r>
            <a:r>
              <a:rPr lang="en-US" sz="2400" b="1" i="1" dirty="0">
                <a:solidFill>
                  <a:schemeClr val="tx2"/>
                </a:solidFill>
              </a:rPr>
              <a:t>.</a:t>
            </a:r>
          </a:p>
          <a:p>
            <a:r>
              <a:rPr lang="en-US" sz="3200" b="1" dirty="0">
                <a:solidFill>
                  <a:schemeClr val="accent6">
                    <a:lumMod val="75000"/>
                  </a:schemeClr>
                </a:solidFill>
              </a:rPr>
              <a:t>C. Darwin</a:t>
            </a:r>
          </a:p>
        </p:txBody>
      </p:sp>
    </p:spTree>
    <p:extLst>
      <p:ext uri="{BB962C8B-B14F-4D97-AF65-F5344CB8AC3E}">
        <p14:creationId xmlns:p14="http://schemas.microsoft.com/office/powerpoint/2010/main" val="42090066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288" y="3655689"/>
            <a:ext cx="4024020" cy="30264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 smtClean="0"/>
              <a:t>Classifying anatomy</a:t>
            </a:r>
            <a:endParaRPr lang="en-US" sz="4000" b="1" dirty="0"/>
          </a:p>
        </p:txBody>
      </p:sp>
      <p:sp>
        <p:nvSpPr>
          <p:cNvPr id="5" name="Oval 4"/>
          <p:cNvSpPr/>
          <p:nvPr/>
        </p:nvSpPr>
        <p:spPr>
          <a:xfrm>
            <a:off x="5875158" y="3014491"/>
            <a:ext cx="2086355" cy="2223768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4294195" y="2037643"/>
            <a:ext cx="3745070" cy="3654143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040044" y="2275730"/>
            <a:ext cx="3289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appendage</a:t>
            </a:r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4320642" y="3074280"/>
            <a:ext cx="1463806" cy="1386502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antenna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5901466" y="3426049"/>
            <a:ext cx="1079493" cy="1059600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</a:t>
            </a:r>
            <a:r>
              <a:rPr lang="en-US" dirty="0" smtClean="0">
                <a:solidFill>
                  <a:schemeClr val="tx1"/>
                </a:solidFill>
              </a:rPr>
              <a:t>ore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wing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667394" y="3126111"/>
            <a:ext cx="869104" cy="380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wing</a:t>
            </a:r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6886279" y="3902399"/>
            <a:ext cx="1023399" cy="908247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rgbClr val="000000"/>
                </a:solidFill>
              </a:rPr>
              <a:t>hindwing</a:t>
            </a:r>
            <a:endParaRPr lang="en-US" dirty="0" smtClean="0">
              <a:solidFill>
                <a:srgbClr val="000000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2122" y="1543821"/>
            <a:ext cx="2293204" cy="2111034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232608" y="219240"/>
            <a:ext cx="8692444" cy="6434666"/>
          </a:xfrm>
          <a:prstGeom prst="rect">
            <a:avLst/>
          </a:prstGeom>
          <a:noFill/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2"/>
                </a:solidFill>
              </a:ln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27937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>Relationships record classifications too</a:t>
            </a:r>
            <a:endParaRPr lang="en-US" b="1" dirty="0"/>
          </a:p>
        </p:txBody>
      </p:sp>
      <p:sp>
        <p:nvSpPr>
          <p:cNvPr id="16" name="Oval 15"/>
          <p:cNvSpPr/>
          <p:nvPr/>
        </p:nvSpPr>
        <p:spPr>
          <a:xfrm>
            <a:off x="2776805" y="4574303"/>
            <a:ext cx="1279280" cy="1282695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leg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1348235" y="3698449"/>
            <a:ext cx="2850392" cy="2495456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749433" y="3900345"/>
            <a:ext cx="2436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 smtClean="0"/>
              <a:t>part_of</a:t>
            </a:r>
            <a:r>
              <a:rPr lang="en-US" b="1" dirty="0" smtClean="0"/>
              <a:t> </a:t>
            </a:r>
            <a:r>
              <a:rPr lang="en-US" i="1" dirty="0" smtClean="0">
                <a:solidFill>
                  <a:srgbClr val="75367A"/>
                </a:solidFill>
              </a:rPr>
              <a:t>some </a:t>
            </a:r>
            <a:r>
              <a:rPr lang="en-US" i="1" dirty="0" smtClean="0"/>
              <a:t>‘</a:t>
            </a:r>
            <a:r>
              <a:rPr lang="en-US" dirty="0" smtClean="0"/>
              <a:t>thoracic segment</a:t>
            </a:r>
            <a:endParaRPr lang="en-US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1289" y="3480832"/>
            <a:ext cx="3902538" cy="2935102"/>
          </a:xfrm>
          <a:prstGeom prst="rect">
            <a:avLst/>
          </a:prstGeom>
        </p:spPr>
      </p:pic>
      <p:sp>
        <p:nvSpPr>
          <p:cNvPr id="20" name="Oval 19"/>
          <p:cNvSpPr/>
          <p:nvPr/>
        </p:nvSpPr>
        <p:spPr>
          <a:xfrm>
            <a:off x="1568536" y="4700787"/>
            <a:ext cx="1191673" cy="1282695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wing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853810" y="2458800"/>
            <a:ext cx="743304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‘leg’ </a:t>
            </a:r>
            <a:r>
              <a:rPr lang="en-US" sz="2400" i="1" dirty="0" err="1" smtClean="0">
                <a:solidFill>
                  <a:srgbClr val="3366FF"/>
                </a:solidFill>
              </a:rPr>
              <a:t>SubClassOf</a:t>
            </a:r>
            <a:r>
              <a:rPr lang="en-US" sz="2400" i="1" dirty="0" smtClean="0">
                <a:solidFill>
                  <a:srgbClr val="3366FF"/>
                </a:solidFill>
              </a:rPr>
              <a:t> </a:t>
            </a:r>
            <a:r>
              <a:rPr lang="en-US" sz="2400" b="1" dirty="0" err="1" smtClean="0"/>
              <a:t>part_of</a:t>
            </a:r>
            <a:r>
              <a:rPr lang="en-US" sz="2400" dirty="0" smtClean="0"/>
              <a:t> </a:t>
            </a:r>
            <a:r>
              <a:rPr lang="en-US" sz="2400" i="1" dirty="0" smtClean="0">
                <a:solidFill>
                  <a:schemeClr val="accent2">
                    <a:lumMod val="75000"/>
                    <a:lumOff val="25000"/>
                  </a:schemeClr>
                </a:solidFill>
              </a:rPr>
              <a:t>some </a:t>
            </a:r>
            <a:r>
              <a:rPr lang="en-US" sz="2400" dirty="0" smtClean="0"/>
              <a:t>thoracic segment</a:t>
            </a:r>
            <a:endParaRPr lang="en-US" sz="2400" dirty="0"/>
          </a:p>
        </p:txBody>
      </p:sp>
      <p:sp>
        <p:nvSpPr>
          <p:cNvPr id="9" name="Rectangle 8"/>
          <p:cNvSpPr/>
          <p:nvPr/>
        </p:nvSpPr>
        <p:spPr>
          <a:xfrm>
            <a:off x="232608" y="219240"/>
            <a:ext cx="8692444" cy="6434666"/>
          </a:xfrm>
          <a:prstGeom prst="rect">
            <a:avLst/>
          </a:prstGeom>
          <a:noFill/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2"/>
                </a:solidFill>
              </a:ln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82570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/>
          <a:srcRect l="5556" t="6195" r="5556" b="10164"/>
          <a:stretch>
            <a:fillRect/>
          </a:stretch>
        </p:blipFill>
        <p:spPr bwMode="auto">
          <a:xfrm>
            <a:off x="199216" y="1856928"/>
            <a:ext cx="3352800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3" descr="cluster"/>
          <p:cNvPicPr>
            <a:picLocks noChangeAspect="1" noChangeArrowheads="1"/>
          </p:cNvPicPr>
          <p:nvPr/>
        </p:nvPicPr>
        <p:blipFill>
          <a:blip r:embed="rId3"/>
          <a:srcRect l="58746" t="19022" r="14099" b="2174"/>
          <a:stretch>
            <a:fillRect/>
          </a:stretch>
        </p:blipFill>
        <p:spPr bwMode="auto">
          <a:xfrm>
            <a:off x="7706504" y="1798191"/>
            <a:ext cx="1016000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580216" y="1477516"/>
            <a:ext cx="2667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/>
              <a:t>MouseEcotope</a:t>
            </a:r>
          </a:p>
        </p:txBody>
      </p:sp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7663641" y="1409253"/>
            <a:ext cx="1447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 dirty="0" err="1"/>
              <a:t>GlyProt</a:t>
            </a:r>
            <a:endParaRPr lang="en-US" b="1" dirty="0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270654" y="3750816"/>
            <a:ext cx="3048000" cy="303212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 flipV="1">
            <a:off x="7608079" y="3661916"/>
            <a:ext cx="990600" cy="169862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Picture 9" descr="cluster"/>
          <p:cNvPicPr>
            <a:picLocks noChangeAspect="1" noChangeArrowheads="1"/>
          </p:cNvPicPr>
          <p:nvPr/>
        </p:nvPicPr>
        <p:blipFill>
          <a:blip r:embed="rId3"/>
          <a:srcRect t="2729" r="40619" b="82876"/>
          <a:stretch>
            <a:fillRect/>
          </a:stretch>
        </p:blipFill>
        <p:spPr bwMode="auto">
          <a:xfrm>
            <a:off x="1439054" y="4535041"/>
            <a:ext cx="4152900" cy="2160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 Box 10"/>
          <p:cNvSpPr txBox="1">
            <a:spLocks noChangeArrowheads="1"/>
          </p:cNvSpPr>
          <p:nvPr/>
        </p:nvSpPr>
        <p:spPr bwMode="auto">
          <a:xfrm>
            <a:off x="970741" y="4496941"/>
            <a:ext cx="3429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/>
              <a:t>DiabetInGene</a:t>
            </a:r>
          </a:p>
        </p:txBody>
      </p:sp>
      <p:sp>
        <p:nvSpPr>
          <p:cNvPr id="12" name="Text Box 11"/>
          <p:cNvSpPr txBox="1">
            <a:spLocks noChangeArrowheads="1"/>
          </p:cNvSpPr>
          <p:nvPr/>
        </p:nvSpPr>
        <p:spPr bwMode="auto">
          <a:xfrm>
            <a:off x="1570816" y="5670103"/>
            <a:ext cx="3429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 dirty="0" err="1"/>
              <a:t>GluChem</a:t>
            </a:r>
            <a:endParaRPr lang="en-US" b="1" dirty="0"/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 flipH="1" flipV="1">
            <a:off x="2783666" y="4760466"/>
            <a:ext cx="127000" cy="766762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rot="10800000" wrap="none" anchor="ctr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 flipH="1" flipV="1">
            <a:off x="3521854" y="6132066"/>
            <a:ext cx="127000" cy="588962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rot="10800000" wrap="none" anchor="ctr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4237816" y="2072828"/>
            <a:ext cx="1981200" cy="1143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r>
              <a:rPr lang="en-US" sz="2000" b="1" i="1"/>
              <a:t>sphingolipid </a:t>
            </a:r>
          </a:p>
          <a:p>
            <a:pPr algn="ctr"/>
            <a:r>
              <a:rPr lang="en-US" sz="2000" b="1" i="1"/>
              <a:t>transporter </a:t>
            </a:r>
          </a:p>
          <a:p>
            <a:pPr algn="ctr"/>
            <a:r>
              <a:rPr lang="en-US" sz="2000" b="1" i="1"/>
              <a:t>activity</a:t>
            </a:r>
          </a:p>
        </p:txBody>
      </p:sp>
      <p:cxnSp>
        <p:nvCxnSpPr>
          <p:cNvPr id="16" name="AutoShape 15"/>
          <p:cNvCxnSpPr>
            <a:cxnSpLocks noChangeShapeType="1"/>
            <a:stCxn id="8" idx="3"/>
            <a:endCxn id="15" idx="1"/>
          </p:cNvCxnSpPr>
          <p:nvPr/>
        </p:nvCxnSpPr>
        <p:spPr bwMode="auto">
          <a:xfrm flipV="1">
            <a:off x="3332941" y="2644328"/>
            <a:ext cx="904875" cy="12588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</p:spPr>
      </p:cxnSp>
      <p:cxnSp>
        <p:nvCxnSpPr>
          <p:cNvPr id="17" name="AutoShape 16"/>
          <p:cNvCxnSpPr>
            <a:cxnSpLocks noChangeShapeType="1"/>
            <a:stCxn id="15" idx="2"/>
            <a:endCxn id="14" idx="1"/>
          </p:cNvCxnSpPr>
          <p:nvPr/>
        </p:nvCxnSpPr>
        <p:spPr bwMode="auto">
          <a:xfrm rot="5400000">
            <a:off x="2833276" y="4031406"/>
            <a:ext cx="3210719" cy="157956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</p:spPr>
      </p:cxnSp>
      <p:cxnSp>
        <p:nvCxnSpPr>
          <p:cNvPr id="18" name="AutoShape 17"/>
          <p:cNvCxnSpPr>
            <a:cxnSpLocks noChangeShapeType="1"/>
            <a:stCxn id="15" idx="3"/>
            <a:endCxn id="9" idx="1"/>
          </p:cNvCxnSpPr>
          <p:nvPr/>
        </p:nvCxnSpPr>
        <p:spPr bwMode="auto">
          <a:xfrm>
            <a:off x="6219016" y="2644328"/>
            <a:ext cx="1370013" cy="110331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</p:spPr>
      </p:cxnSp>
      <p:cxnSp>
        <p:nvCxnSpPr>
          <p:cNvPr id="19" name="AutoShape 18"/>
          <p:cNvCxnSpPr>
            <a:cxnSpLocks noChangeShapeType="1"/>
            <a:stCxn id="13" idx="1"/>
            <a:endCxn id="15" idx="2"/>
          </p:cNvCxnSpPr>
          <p:nvPr/>
        </p:nvCxnSpPr>
        <p:spPr bwMode="auto">
          <a:xfrm flipV="1">
            <a:off x="2910666" y="3215828"/>
            <a:ext cx="2317750" cy="1928019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</p:spPr>
      </p:cxnSp>
      <p:sp>
        <p:nvSpPr>
          <p:cNvPr id="21" name="TextBox 20"/>
          <p:cNvSpPr txBox="1"/>
          <p:nvPr/>
        </p:nvSpPr>
        <p:spPr>
          <a:xfrm>
            <a:off x="605118" y="80070"/>
            <a:ext cx="814228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Common controlled vocabularies indicate the same meaning under different annotation circumstances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9691976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Content Placeholder 2"/>
          <p:cNvSpPr>
            <a:spLocks noGrp="1"/>
          </p:cNvSpPr>
          <p:nvPr>
            <p:ph idx="1"/>
          </p:nvPr>
        </p:nvSpPr>
        <p:spPr>
          <a:xfrm>
            <a:off x="232608" y="293468"/>
            <a:ext cx="8353823" cy="4525963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3300" b="1" dirty="0" smtClean="0"/>
              <a:t>The knowledge in an ontology can make the reasons for classification explicit</a:t>
            </a:r>
          </a:p>
          <a:p>
            <a:pPr marL="914400" lvl="2" indent="0">
              <a:buNone/>
            </a:pPr>
            <a:endParaRPr lang="en-US" sz="2400" b="1" dirty="0" smtClean="0"/>
          </a:p>
          <a:p>
            <a:pPr marL="914400" lvl="2" indent="0">
              <a:buNone/>
            </a:pPr>
            <a:r>
              <a:rPr lang="en-US" sz="2800" b="1" dirty="0" smtClean="0">
                <a:solidFill>
                  <a:schemeClr val="tx2"/>
                </a:solidFill>
              </a:rPr>
              <a:t>Any sense organ that functions in the detection of smell is an olfactory sense organ</a:t>
            </a:r>
          </a:p>
        </p:txBody>
      </p:sp>
      <p:sp>
        <p:nvSpPr>
          <p:cNvPr id="4" name="Rectangle 3"/>
          <p:cNvSpPr/>
          <p:nvPr/>
        </p:nvSpPr>
        <p:spPr>
          <a:xfrm>
            <a:off x="232608" y="219240"/>
            <a:ext cx="8692444" cy="6434666"/>
          </a:xfrm>
          <a:prstGeom prst="rect">
            <a:avLst/>
          </a:prstGeom>
          <a:noFill/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2"/>
                </a:solidFill>
              </a:ln>
              <a:solidFill>
                <a:schemeClr val="tx2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1455878" y="3163309"/>
            <a:ext cx="4187630" cy="2789977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3132838" y="3190493"/>
            <a:ext cx="4375786" cy="2762793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533631" y="4322303"/>
            <a:ext cx="18388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sense organ</a:t>
            </a:r>
            <a:endParaRPr lang="en-US" sz="2000" dirty="0"/>
          </a:p>
        </p:txBody>
      </p:sp>
      <p:sp>
        <p:nvSpPr>
          <p:cNvPr id="12" name="TextBox 11"/>
          <p:cNvSpPr txBox="1"/>
          <p:nvPr/>
        </p:nvSpPr>
        <p:spPr>
          <a:xfrm>
            <a:off x="5793542" y="4047094"/>
            <a:ext cx="168296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 smtClean="0"/>
              <a:t>capable_of</a:t>
            </a:r>
            <a:r>
              <a:rPr lang="en-US" sz="2000" b="1" dirty="0" smtClean="0"/>
              <a:t> </a:t>
            </a:r>
            <a:r>
              <a:rPr lang="en-US" sz="2000" i="1" dirty="0" smtClean="0">
                <a:solidFill>
                  <a:srgbClr val="75367A"/>
                </a:solidFill>
              </a:rPr>
              <a:t>some</a:t>
            </a:r>
            <a:r>
              <a:rPr lang="en-US" sz="2000" dirty="0" smtClean="0"/>
              <a:t> detection of smell</a:t>
            </a:r>
            <a:endParaRPr lang="en-US" sz="2000" dirty="0"/>
          </a:p>
        </p:txBody>
      </p:sp>
      <p:sp>
        <p:nvSpPr>
          <p:cNvPr id="13" name="TextBox 12"/>
          <p:cNvSpPr txBox="1"/>
          <p:nvPr/>
        </p:nvSpPr>
        <p:spPr>
          <a:xfrm>
            <a:off x="3756755" y="4106364"/>
            <a:ext cx="141786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olfactory</a:t>
            </a:r>
          </a:p>
          <a:p>
            <a:r>
              <a:rPr lang="en-US" sz="2000" dirty="0" smtClean="0"/>
              <a:t> sense</a:t>
            </a:r>
          </a:p>
          <a:p>
            <a:r>
              <a:rPr lang="en-US" sz="2000" dirty="0" smtClean="0"/>
              <a:t> organ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4254122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val 14"/>
          <p:cNvSpPr/>
          <p:nvPr/>
        </p:nvSpPr>
        <p:spPr>
          <a:xfrm>
            <a:off x="1180831" y="1591574"/>
            <a:ext cx="1172498" cy="1196993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nose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1061089" y="998606"/>
            <a:ext cx="1888339" cy="1958414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1345337" y="1184702"/>
            <a:ext cx="1468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sense organ</a:t>
            </a:r>
            <a:endParaRPr lang="en-US" dirty="0"/>
          </a:p>
        </p:txBody>
      </p:sp>
      <p:sp>
        <p:nvSpPr>
          <p:cNvPr id="21" name="Oval 20"/>
          <p:cNvSpPr/>
          <p:nvPr/>
        </p:nvSpPr>
        <p:spPr>
          <a:xfrm>
            <a:off x="4487821" y="1743988"/>
            <a:ext cx="1172498" cy="1196993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nose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Oval 21"/>
          <p:cNvSpPr/>
          <p:nvPr/>
        </p:nvSpPr>
        <p:spPr>
          <a:xfrm>
            <a:off x="3861565" y="606118"/>
            <a:ext cx="2461628" cy="2324335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4106936" y="1012498"/>
            <a:ext cx="20729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capable_of</a:t>
            </a:r>
            <a:r>
              <a:rPr lang="en-US" dirty="0" smtClean="0"/>
              <a:t> </a:t>
            </a:r>
            <a:r>
              <a:rPr lang="en-US" i="1" dirty="0" smtClean="0">
                <a:solidFill>
                  <a:srgbClr val="75367A"/>
                </a:solidFill>
              </a:rPr>
              <a:t>some</a:t>
            </a:r>
            <a:r>
              <a:rPr lang="en-US" dirty="0" smtClean="0"/>
              <a:t> </a:t>
            </a:r>
          </a:p>
          <a:p>
            <a:r>
              <a:rPr lang="en-US" dirty="0" smtClean="0"/>
              <a:t>detection of smell</a:t>
            </a:r>
            <a:endParaRPr lang="en-US" dirty="0"/>
          </a:p>
        </p:txBody>
      </p:sp>
      <p:sp>
        <p:nvSpPr>
          <p:cNvPr id="29" name="Down Arrow 28"/>
          <p:cNvSpPr/>
          <p:nvPr/>
        </p:nvSpPr>
        <p:spPr>
          <a:xfrm rot="16200000">
            <a:off x="7308778" y="1162002"/>
            <a:ext cx="484632" cy="978408"/>
          </a:xfrm>
          <a:prstGeom prst="downArrow">
            <a:avLst/>
          </a:prstGeom>
          <a:solidFill>
            <a:schemeClr val="accent1">
              <a:lumMod val="75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Plus 29"/>
          <p:cNvSpPr/>
          <p:nvPr/>
        </p:nvSpPr>
        <p:spPr>
          <a:xfrm>
            <a:off x="3075903" y="1684044"/>
            <a:ext cx="612175" cy="586207"/>
          </a:xfrm>
          <a:prstGeom prst="mathPlus">
            <a:avLst/>
          </a:prstGeom>
          <a:solidFill>
            <a:schemeClr val="accent1">
              <a:lumMod val="75000"/>
            </a:schemeClr>
          </a:solidFill>
          <a:effectLst>
            <a:softEdge rad="127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7710714" y="116114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979714" y="207131"/>
            <a:ext cx="691566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3200" b="1" dirty="0" smtClean="0">
                <a:solidFill>
                  <a:srgbClr val="1F497D"/>
                </a:solidFill>
              </a:rPr>
              <a:t>Classifying </a:t>
            </a:r>
            <a:endParaRPr lang="en-US" sz="3200" b="1" dirty="0">
              <a:solidFill>
                <a:srgbClr val="1F497D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232608" y="219240"/>
            <a:ext cx="8692444" cy="6434666"/>
          </a:xfrm>
          <a:prstGeom prst="rect">
            <a:avLst/>
          </a:prstGeom>
          <a:noFill/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2"/>
                </a:solidFill>
              </a:ln>
              <a:solidFill>
                <a:schemeClr val="tx2"/>
              </a:solidFill>
            </a:endParaRPr>
          </a:p>
        </p:txBody>
      </p:sp>
      <p:sp>
        <p:nvSpPr>
          <p:cNvPr id="28" name="Oval 27"/>
          <p:cNvSpPr/>
          <p:nvPr/>
        </p:nvSpPr>
        <p:spPr>
          <a:xfrm>
            <a:off x="1346207" y="3072089"/>
            <a:ext cx="4187630" cy="2789977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3023167" y="3099273"/>
            <a:ext cx="4375786" cy="2762793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1423960" y="4231083"/>
            <a:ext cx="18388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sense organ</a:t>
            </a:r>
            <a:endParaRPr lang="en-US" sz="2000" dirty="0"/>
          </a:p>
        </p:txBody>
      </p:sp>
      <p:sp>
        <p:nvSpPr>
          <p:cNvPr id="34" name="TextBox 33"/>
          <p:cNvSpPr txBox="1"/>
          <p:nvPr/>
        </p:nvSpPr>
        <p:spPr>
          <a:xfrm>
            <a:off x="5683871" y="3955874"/>
            <a:ext cx="168296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 smtClean="0"/>
              <a:t>capable_of</a:t>
            </a:r>
            <a:r>
              <a:rPr lang="en-US" sz="2000" b="1" dirty="0" smtClean="0"/>
              <a:t> </a:t>
            </a:r>
            <a:r>
              <a:rPr lang="en-US" sz="2000" i="1" dirty="0" smtClean="0">
                <a:solidFill>
                  <a:srgbClr val="75367A"/>
                </a:solidFill>
              </a:rPr>
              <a:t>some</a:t>
            </a:r>
            <a:r>
              <a:rPr lang="en-US" sz="2000" dirty="0" smtClean="0"/>
              <a:t> detection of smell</a:t>
            </a:r>
            <a:endParaRPr lang="en-US" sz="2000" dirty="0"/>
          </a:p>
        </p:txBody>
      </p:sp>
      <p:sp>
        <p:nvSpPr>
          <p:cNvPr id="35" name="TextBox 34"/>
          <p:cNvSpPr txBox="1"/>
          <p:nvPr/>
        </p:nvSpPr>
        <p:spPr>
          <a:xfrm>
            <a:off x="3846657" y="3361996"/>
            <a:ext cx="141786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olfactory</a:t>
            </a:r>
          </a:p>
          <a:p>
            <a:r>
              <a:rPr lang="en-US" sz="2000" dirty="0" smtClean="0"/>
              <a:t> sense</a:t>
            </a:r>
          </a:p>
          <a:p>
            <a:r>
              <a:rPr lang="en-US" sz="2000" dirty="0" smtClean="0"/>
              <a:t> organ</a:t>
            </a:r>
            <a:endParaRPr lang="en-US" sz="2000" dirty="0"/>
          </a:p>
        </p:txBody>
      </p:sp>
      <p:sp>
        <p:nvSpPr>
          <p:cNvPr id="36" name="Oval 35"/>
          <p:cNvSpPr/>
          <p:nvPr/>
        </p:nvSpPr>
        <p:spPr>
          <a:xfrm>
            <a:off x="3656319" y="4432310"/>
            <a:ext cx="1172498" cy="1196993"/>
          </a:xfrm>
          <a:prstGeom prst="ellipse">
            <a:avLst/>
          </a:prstGeom>
          <a:noFill/>
          <a:ln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nose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-156777" y="5762519"/>
            <a:ext cx="866592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2"/>
            <a:r>
              <a:rPr lang="en-US" sz="2800" b="1" dirty="0">
                <a:solidFill>
                  <a:schemeClr val="tx2"/>
                </a:solidFill>
              </a:rPr>
              <a:t>=&gt; These are necessary and sufficient conditions, also called an equivalent class axiom</a:t>
            </a:r>
          </a:p>
        </p:txBody>
      </p:sp>
    </p:spTree>
    <p:extLst>
      <p:ext uri="{BB962C8B-B14F-4D97-AF65-F5344CB8AC3E}">
        <p14:creationId xmlns:p14="http://schemas.microsoft.com/office/powerpoint/2010/main" val="3510211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220663" y="188913"/>
            <a:ext cx="8704389" cy="6001065"/>
            <a:chOff x="1840770" y="20665754"/>
            <a:chExt cx="11632421" cy="6877075"/>
          </a:xfrm>
        </p:grpSpPr>
        <p:pic>
          <p:nvPicPr>
            <p:cNvPr id="44035" name="Picture 3" descr="Picture 2.png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840770" y="22078442"/>
              <a:ext cx="9480555" cy="52834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9637" name="TextBox 6"/>
            <p:cNvSpPr txBox="1">
              <a:spLocks noChangeArrowheads="1"/>
            </p:cNvSpPr>
            <p:nvPr/>
          </p:nvSpPr>
          <p:spPr bwMode="auto">
            <a:xfrm>
              <a:off x="7204767" y="25320791"/>
              <a:ext cx="6268424" cy="22220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>
                <a:buClr>
                  <a:schemeClr val="accent1"/>
                </a:buClr>
                <a:defRPr/>
              </a:pPr>
              <a:r>
                <a:rPr lang="en-US" sz="2400" b="1" dirty="0" smtClean="0">
                  <a:solidFill>
                    <a:srgbClr val="000000"/>
                  </a:solidFill>
                </a:rPr>
                <a:t>It </a:t>
              </a:r>
              <a:r>
                <a:rPr lang="en-US" sz="2400" b="1" dirty="0">
                  <a:solidFill>
                    <a:srgbClr val="000000"/>
                  </a:solidFill>
                </a:rPr>
                <a:t>is difficult to keep track of </a:t>
              </a:r>
              <a:r>
                <a:rPr lang="en-US" sz="2400" b="1" dirty="0" smtClean="0">
                  <a:solidFill>
                    <a:srgbClr val="000000"/>
                  </a:solidFill>
                </a:rPr>
                <a:t>multiple classification </a:t>
              </a:r>
              <a:r>
                <a:rPr lang="en-US" sz="2400" b="1" dirty="0">
                  <a:solidFill>
                    <a:srgbClr val="000000"/>
                  </a:solidFill>
                </a:rPr>
                <a:t>chains </a:t>
              </a:r>
              <a:r>
                <a:rPr lang="en-US" sz="2400" b="1" dirty="0" smtClean="0">
                  <a:solidFill>
                    <a:srgbClr val="000000"/>
                  </a:solidFill>
                </a:rPr>
                <a:t>and: </a:t>
              </a:r>
            </a:p>
            <a:p>
              <a:pPr marL="342900" indent="-342900">
                <a:buFont typeface="Arial"/>
                <a:buChar char="•"/>
                <a:defRPr/>
              </a:pPr>
              <a:r>
                <a:rPr lang="en-US" sz="2400" b="1" dirty="0" smtClean="0">
                  <a:solidFill>
                    <a:srgbClr val="000000"/>
                  </a:solidFill>
                </a:rPr>
                <a:t>ensure completeness</a:t>
              </a:r>
            </a:p>
            <a:p>
              <a:pPr marL="342900" indent="-342900">
                <a:buFont typeface="Arial"/>
                <a:buChar char="•"/>
                <a:defRPr/>
              </a:pPr>
              <a:r>
                <a:rPr lang="en-US" sz="2400" b="1" dirty="0" smtClean="0">
                  <a:solidFill>
                    <a:srgbClr val="000000"/>
                  </a:solidFill>
                </a:rPr>
                <a:t>avoid redundancy</a:t>
              </a:r>
            </a:p>
            <a:p>
              <a:pPr marL="342900" indent="-342900">
                <a:buFont typeface="Arial"/>
                <a:buChar char="•"/>
                <a:defRPr/>
              </a:pPr>
              <a:r>
                <a:rPr lang="en-US" sz="2400" b="1" dirty="0">
                  <a:solidFill>
                    <a:srgbClr val="000000"/>
                  </a:solidFill>
                </a:rPr>
                <a:t>a</a:t>
              </a:r>
              <a:r>
                <a:rPr lang="en-US" sz="2400" b="1" dirty="0" smtClean="0">
                  <a:solidFill>
                    <a:srgbClr val="000000"/>
                  </a:solidFill>
                </a:rPr>
                <a:t>void </a:t>
              </a:r>
              <a:r>
                <a:rPr lang="en-US" sz="2400" b="1" dirty="0" smtClean="0">
                  <a:solidFill>
                    <a:srgbClr val="000000"/>
                  </a:solidFill>
                </a:rPr>
                <a:t>true path rule violation</a:t>
              </a:r>
            </a:p>
          </p:txBody>
        </p:sp>
        <p:sp>
          <p:nvSpPr>
            <p:cNvPr id="69638" name="TextBox 7"/>
            <p:cNvSpPr txBox="1">
              <a:spLocks noChangeArrowheads="1"/>
            </p:cNvSpPr>
            <p:nvPr/>
          </p:nvSpPr>
          <p:spPr bwMode="auto">
            <a:xfrm>
              <a:off x="2273559" y="20665754"/>
              <a:ext cx="10557795" cy="12344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algn="ctr">
                <a:defRPr/>
              </a:pPr>
              <a:r>
                <a:rPr lang="en-US" sz="3200" b="1" dirty="0" smtClean="0">
                  <a:solidFill>
                    <a:srgbClr val="000000"/>
                  </a:solidFill>
                  <a:latin typeface="Arial"/>
                  <a:cs typeface="Arial"/>
                </a:rPr>
                <a:t>Why create class equivalent classes and class restrictions?</a:t>
              </a:r>
              <a:endParaRPr lang="en-US" sz="3200" b="1" dirty="0">
                <a:solidFill>
                  <a:srgbClr val="000000"/>
                </a:solidFill>
                <a:latin typeface="Arial"/>
                <a:cs typeface="Arial"/>
              </a:endParaRPr>
            </a:p>
          </p:txBody>
        </p:sp>
      </p:grpSp>
      <p:sp>
        <p:nvSpPr>
          <p:cNvPr id="6" name="Rectangle 5"/>
          <p:cNvSpPr/>
          <p:nvPr/>
        </p:nvSpPr>
        <p:spPr>
          <a:xfrm>
            <a:off x="232608" y="219240"/>
            <a:ext cx="8692444" cy="6434666"/>
          </a:xfrm>
          <a:prstGeom prst="rect">
            <a:avLst/>
          </a:prstGeom>
          <a:noFill/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2"/>
                </a:solidFill>
              </a:ln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140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b="1" dirty="0" smtClean="0"/>
              <a:t>Compositionality and avoiding asserted multiple inheritance</a:t>
            </a:r>
            <a:endParaRPr lang="en-US" sz="3600" b="1" dirty="0"/>
          </a:p>
        </p:txBody>
      </p:sp>
      <p:pic>
        <p:nvPicPr>
          <p:cNvPr id="9114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9020" y="959268"/>
            <a:ext cx="1143000" cy="129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232608" y="219240"/>
            <a:ext cx="8692444" cy="6434666"/>
          </a:xfrm>
          <a:prstGeom prst="rect">
            <a:avLst/>
          </a:prstGeom>
          <a:noFill/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232608" y="2217194"/>
            <a:ext cx="8295588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We can logically define composed </a:t>
            </a:r>
            <a:r>
              <a:rPr lang="en-US" sz="2800" b="1" dirty="0" smtClean="0"/>
              <a:t>classes and create </a:t>
            </a:r>
            <a:r>
              <a:rPr lang="en-US" sz="2800" b="1" dirty="0"/>
              <a:t>complex </a:t>
            </a:r>
            <a:r>
              <a:rPr lang="en-US" sz="2800" b="1" dirty="0" smtClean="0"/>
              <a:t>definitions </a:t>
            </a:r>
            <a:r>
              <a:rPr lang="en-US" sz="2800" b="1" dirty="0"/>
              <a:t>from simpler </a:t>
            </a:r>
            <a:r>
              <a:rPr lang="en-US" sz="2800" b="1" dirty="0" smtClean="0"/>
              <a:t>ones</a:t>
            </a:r>
          </a:p>
          <a:p>
            <a:pPr marL="742950" lvl="1" indent="-285750">
              <a:buFont typeface="Wingdings" charset="2"/>
              <a:buChar char="§"/>
            </a:pPr>
            <a:r>
              <a:rPr lang="en-US" sz="2400" dirty="0" smtClean="0"/>
              <a:t>aka</a:t>
            </a:r>
            <a:r>
              <a:rPr lang="en-US" sz="2400" dirty="0"/>
              <a:t>: building blocks, cross-products, logical definitions</a:t>
            </a:r>
          </a:p>
          <a:p>
            <a:r>
              <a:rPr lang="en-US" sz="2800" b="1" dirty="0" smtClean="0"/>
              <a:t>Descriptions </a:t>
            </a:r>
            <a:r>
              <a:rPr lang="en-US" sz="2800" b="1" dirty="0"/>
              <a:t>can be composed at any time</a:t>
            </a:r>
          </a:p>
          <a:p>
            <a:pPr marL="742950" lvl="1" indent="-285750">
              <a:buFont typeface="Wingdings" charset="2"/>
              <a:buChar char="§"/>
            </a:pPr>
            <a:r>
              <a:rPr lang="en-US" sz="2400" dirty="0"/>
              <a:t>Ontology construction time (pre-composition)</a:t>
            </a:r>
          </a:p>
          <a:p>
            <a:pPr marL="742950" lvl="1" indent="-285750">
              <a:buFont typeface="Wingdings" charset="2"/>
              <a:buChar char="§"/>
            </a:pPr>
            <a:r>
              <a:rPr lang="en-US" sz="2400" dirty="0"/>
              <a:t>Annotation time (post-composition)</a:t>
            </a:r>
          </a:p>
          <a:p>
            <a:r>
              <a:rPr lang="en-US" sz="2800" b="1" dirty="0" smtClean="0"/>
              <a:t>Formal </a:t>
            </a:r>
            <a:r>
              <a:rPr lang="en-US" sz="2800" b="1" dirty="0"/>
              <a:t>necessary and sufficient definitions + a </a:t>
            </a:r>
            <a:r>
              <a:rPr lang="en-US" sz="2800" b="1" dirty="0" err="1"/>
              <a:t>reasoner</a:t>
            </a:r>
            <a:endParaRPr lang="en-US" sz="2800" b="1" dirty="0"/>
          </a:p>
          <a:p>
            <a:pPr marL="742950" lvl="1" indent="-285750">
              <a:buFont typeface="Wingdings" charset="2"/>
              <a:buChar char="§"/>
            </a:pPr>
            <a:r>
              <a:rPr lang="en-US" sz="2400" dirty="0"/>
              <a:t>A</a:t>
            </a:r>
            <a:r>
              <a:rPr lang="en-US" sz="2400" dirty="0" smtClean="0"/>
              <a:t>utomatic </a:t>
            </a:r>
            <a:r>
              <a:rPr lang="en-US" sz="2400" dirty="0"/>
              <a:t>(and therefore manageable) classification</a:t>
            </a:r>
          </a:p>
          <a:p>
            <a:pPr marL="742950" lvl="1" indent="-285750">
              <a:buFont typeface="Wingdings" charset="2"/>
              <a:buChar char="§"/>
            </a:pPr>
            <a:r>
              <a:rPr lang="en-US" sz="2400" dirty="0"/>
              <a:t>R</a:t>
            </a:r>
            <a:r>
              <a:rPr lang="en-US" sz="2400" dirty="0" smtClean="0"/>
              <a:t>equires subtype classification, </a:t>
            </a:r>
            <a:r>
              <a:rPr lang="en-US" sz="2400" dirty="0"/>
              <a:t>so apart from the root </a:t>
            </a:r>
            <a:r>
              <a:rPr lang="en-US" sz="2400" dirty="0" smtClean="0"/>
              <a:t>term(</a:t>
            </a:r>
            <a:r>
              <a:rPr lang="en-US" sz="2400" dirty="0"/>
              <a:t>s), no term should lack an </a:t>
            </a:r>
            <a:r>
              <a:rPr lang="en-US" sz="2400" dirty="0" err="1"/>
              <a:t>is_a</a:t>
            </a:r>
            <a:r>
              <a:rPr lang="en-US" sz="2400" dirty="0"/>
              <a:t> parent.</a:t>
            </a:r>
          </a:p>
          <a:p>
            <a:endParaRPr lang="en-US" sz="24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2070100" y="1720334"/>
            <a:ext cx="46087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chemeClr val="accent6">
                    <a:lumMod val="75000"/>
                  </a:schemeClr>
                </a:solidFill>
              </a:rPr>
              <a:t>Let the </a:t>
            </a:r>
            <a:r>
              <a:rPr lang="en-US" sz="2800" b="1" dirty="0" err="1" smtClean="0">
                <a:solidFill>
                  <a:schemeClr val="accent6">
                    <a:lumMod val="75000"/>
                  </a:schemeClr>
                </a:solidFill>
              </a:rPr>
              <a:t>reasoner</a:t>
            </a:r>
            <a:r>
              <a:rPr lang="en-US" sz="2800" b="1" dirty="0" smtClean="0">
                <a:solidFill>
                  <a:schemeClr val="accent6">
                    <a:lumMod val="75000"/>
                  </a:schemeClr>
                </a:solidFill>
              </a:rPr>
              <a:t> do the work!</a:t>
            </a:r>
            <a:endParaRPr lang="en-US" sz="2800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43961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2"/>
          <p:cNvSpPr>
            <a:spLocks noGrp="1" noChangeArrowheads="1"/>
          </p:cNvSpPr>
          <p:nvPr>
            <p:ph type="title"/>
          </p:nvPr>
        </p:nvSpPr>
        <p:spPr>
          <a:xfrm>
            <a:off x="232608" y="261866"/>
            <a:ext cx="8692443" cy="1143000"/>
          </a:xfrm>
        </p:spPr>
        <p:txBody>
          <a:bodyPr>
            <a:noAutofit/>
          </a:bodyPr>
          <a:lstStyle/>
          <a:p>
            <a:r>
              <a:rPr lang="en-US" sz="3200" b="1" dirty="0" smtClean="0"/>
              <a:t>post-composed versus pre-composed anatomical entities are logically equivalent</a:t>
            </a:r>
            <a:endParaRPr lang="en-US" sz="3200" b="1" dirty="0"/>
          </a:p>
        </p:txBody>
      </p:sp>
      <p:sp>
        <p:nvSpPr>
          <p:cNvPr id="931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68485" y="1575956"/>
            <a:ext cx="7620000" cy="15494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Plasma membrane of spermatocyte</a:t>
            </a:r>
          </a:p>
          <a:p>
            <a:pPr lvl="2"/>
            <a:r>
              <a:rPr lang="en-US" dirty="0">
                <a:solidFill>
                  <a:schemeClr val="accent2"/>
                </a:solidFill>
              </a:rPr>
              <a:t>Plasma membrane</a:t>
            </a:r>
            <a:r>
              <a:rPr lang="en-US" dirty="0"/>
              <a:t> </a:t>
            </a:r>
            <a:r>
              <a:rPr lang="en-US" dirty="0">
                <a:latin typeface="Courier" charset="0"/>
              </a:rPr>
              <a:t>[GO CC]</a:t>
            </a:r>
          </a:p>
          <a:p>
            <a:pPr lvl="2"/>
            <a:r>
              <a:rPr lang="en-US" dirty="0">
                <a:solidFill>
                  <a:srgbClr val="800000"/>
                </a:solidFill>
              </a:rPr>
              <a:t>Spermatocyte</a:t>
            </a:r>
            <a:r>
              <a:rPr lang="en-US" dirty="0"/>
              <a:t> </a:t>
            </a:r>
            <a:r>
              <a:rPr lang="en-US" dirty="0" smtClean="0">
                <a:latin typeface="Courier" charset="0"/>
              </a:rPr>
              <a:t>[Cell Ontology]</a:t>
            </a:r>
            <a:endParaRPr lang="en-US" dirty="0">
              <a:latin typeface="Courier" charset="0"/>
            </a:endParaRPr>
          </a:p>
        </p:txBody>
      </p:sp>
      <p:sp>
        <p:nvSpPr>
          <p:cNvPr id="93188" name="Rectangle 4"/>
          <p:cNvSpPr>
            <a:spLocks noChangeArrowheads="1"/>
          </p:cNvSpPr>
          <p:nvPr/>
        </p:nvSpPr>
        <p:spPr bwMode="auto">
          <a:xfrm>
            <a:off x="979575" y="4430404"/>
            <a:ext cx="694004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schemeClr val="accent2"/>
                </a:solidFill>
                <a:latin typeface="Optima" charset="0"/>
              </a:rPr>
              <a:t>plasma membrane </a:t>
            </a:r>
            <a:r>
              <a:rPr lang="en-US" sz="2400" dirty="0" smtClean="0">
                <a:latin typeface="Optima" charset="0"/>
              </a:rPr>
              <a:t>and </a:t>
            </a:r>
            <a:r>
              <a:rPr lang="en-US" sz="2400" b="1" i="1" dirty="0" err="1">
                <a:latin typeface="Optima" charset="0"/>
              </a:rPr>
              <a:t>part_of</a:t>
            </a:r>
            <a:r>
              <a:rPr lang="en-US" sz="2400" b="1" dirty="0">
                <a:latin typeface="Optima" charset="0"/>
              </a:rPr>
              <a:t> </a:t>
            </a:r>
            <a:r>
              <a:rPr lang="en-US" sz="2400" dirty="0" smtClean="0">
                <a:latin typeface="Optima" charset="0"/>
              </a:rPr>
              <a:t>some </a:t>
            </a:r>
            <a:r>
              <a:rPr lang="en-US" sz="2400" dirty="0">
                <a:solidFill>
                  <a:srgbClr val="800000"/>
                </a:solidFill>
                <a:latin typeface="Optima" charset="0"/>
              </a:rPr>
              <a:t>spermatocyte</a:t>
            </a:r>
            <a:endParaRPr lang="en-US" sz="2400" dirty="0">
              <a:latin typeface="Optima" charset="0"/>
            </a:endParaRPr>
          </a:p>
        </p:txBody>
      </p:sp>
      <p:sp>
        <p:nvSpPr>
          <p:cNvPr id="93189" name="Line 5"/>
          <p:cNvSpPr>
            <a:spLocks noChangeShapeType="1"/>
          </p:cNvSpPr>
          <p:nvPr/>
        </p:nvSpPr>
        <p:spPr bwMode="auto">
          <a:xfrm>
            <a:off x="1284375" y="4963804"/>
            <a:ext cx="185578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3190" name="Line 6"/>
          <p:cNvSpPr>
            <a:spLocks noChangeShapeType="1"/>
          </p:cNvSpPr>
          <p:nvPr/>
        </p:nvSpPr>
        <p:spPr bwMode="auto">
          <a:xfrm>
            <a:off x="2351175" y="4963804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3191" name="Rectangle 7"/>
          <p:cNvSpPr>
            <a:spLocks noChangeArrowheads="1"/>
          </p:cNvSpPr>
          <p:nvPr/>
        </p:nvSpPr>
        <p:spPr bwMode="auto">
          <a:xfrm>
            <a:off x="1416078" y="5294004"/>
            <a:ext cx="172408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 smtClean="0">
                <a:latin typeface="Optima" charset="0"/>
              </a:rPr>
              <a:t>Gene Ontology</a:t>
            </a:r>
            <a:endParaRPr lang="en-US" dirty="0">
              <a:latin typeface="Optima" charset="0"/>
            </a:endParaRPr>
          </a:p>
        </p:txBody>
      </p:sp>
      <p:sp>
        <p:nvSpPr>
          <p:cNvPr id="93192" name="Rectangle 8"/>
          <p:cNvSpPr>
            <a:spLocks noChangeArrowheads="1"/>
          </p:cNvSpPr>
          <p:nvPr/>
        </p:nvSpPr>
        <p:spPr bwMode="auto">
          <a:xfrm>
            <a:off x="3569971" y="5191824"/>
            <a:ext cx="200639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 smtClean="0">
                <a:latin typeface="Optima" charset="0"/>
              </a:rPr>
              <a:t>Relation Ontology</a:t>
            </a:r>
            <a:endParaRPr lang="en-US" dirty="0">
              <a:latin typeface="Optima" charset="0"/>
            </a:endParaRPr>
          </a:p>
        </p:txBody>
      </p:sp>
      <p:sp>
        <p:nvSpPr>
          <p:cNvPr id="93193" name="Line 9"/>
          <p:cNvSpPr>
            <a:spLocks noChangeShapeType="1"/>
          </p:cNvSpPr>
          <p:nvPr/>
        </p:nvSpPr>
        <p:spPr bwMode="auto">
          <a:xfrm>
            <a:off x="4268367" y="4963804"/>
            <a:ext cx="609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3194" name="Line 10"/>
          <p:cNvSpPr>
            <a:spLocks noChangeShapeType="1"/>
          </p:cNvSpPr>
          <p:nvPr/>
        </p:nvSpPr>
        <p:spPr bwMode="auto">
          <a:xfrm>
            <a:off x="4573167" y="4963804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3195" name="Rectangle 11"/>
          <p:cNvSpPr>
            <a:spLocks noChangeArrowheads="1"/>
          </p:cNvSpPr>
          <p:nvPr/>
        </p:nvSpPr>
        <p:spPr bwMode="auto">
          <a:xfrm>
            <a:off x="6240240" y="5306704"/>
            <a:ext cx="158304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 smtClean="0">
                <a:latin typeface="Optima" charset="0"/>
              </a:rPr>
              <a:t>Cell Ontology</a:t>
            </a:r>
            <a:endParaRPr lang="en-US" dirty="0">
              <a:latin typeface="Optima" charset="0"/>
            </a:endParaRPr>
          </a:p>
        </p:txBody>
      </p:sp>
      <p:sp>
        <p:nvSpPr>
          <p:cNvPr id="93196" name="Line 12"/>
          <p:cNvSpPr>
            <a:spLocks noChangeShapeType="1"/>
          </p:cNvSpPr>
          <p:nvPr/>
        </p:nvSpPr>
        <p:spPr bwMode="auto">
          <a:xfrm>
            <a:off x="6465975" y="4963804"/>
            <a:ext cx="990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3197" name="Line 13"/>
          <p:cNvSpPr>
            <a:spLocks noChangeShapeType="1"/>
          </p:cNvSpPr>
          <p:nvPr/>
        </p:nvSpPr>
        <p:spPr bwMode="auto">
          <a:xfrm>
            <a:off x="6999375" y="4963804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3198" name="Line 14"/>
          <p:cNvSpPr>
            <a:spLocks noChangeShapeType="1"/>
          </p:cNvSpPr>
          <p:nvPr/>
        </p:nvSpPr>
        <p:spPr bwMode="auto">
          <a:xfrm>
            <a:off x="1284375" y="4354204"/>
            <a:ext cx="185578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3199" name="Line 15"/>
          <p:cNvSpPr>
            <a:spLocks noChangeShapeType="1"/>
          </p:cNvSpPr>
          <p:nvPr/>
        </p:nvSpPr>
        <p:spPr bwMode="auto">
          <a:xfrm flipV="1">
            <a:off x="2351175" y="4049404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3200" name="Rectangle 16"/>
          <p:cNvSpPr>
            <a:spLocks noChangeArrowheads="1"/>
          </p:cNvSpPr>
          <p:nvPr/>
        </p:nvSpPr>
        <p:spPr bwMode="auto">
          <a:xfrm>
            <a:off x="1817775" y="3638242"/>
            <a:ext cx="89058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>
                <a:latin typeface="Optima" charset="0"/>
              </a:rPr>
              <a:t>Genus</a:t>
            </a:r>
            <a:endParaRPr lang="en-US">
              <a:latin typeface="Optima" charset="0"/>
            </a:endParaRPr>
          </a:p>
        </p:txBody>
      </p:sp>
      <p:sp>
        <p:nvSpPr>
          <p:cNvPr id="93201" name="Line 17"/>
          <p:cNvSpPr>
            <a:spLocks noChangeShapeType="1"/>
          </p:cNvSpPr>
          <p:nvPr/>
        </p:nvSpPr>
        <p:spPr bwMode="auto">
          <a:xfrm>
            <a:off x="4941975" y="4354204"/>
            <a:ext cx="152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3202" name="Line 18"/>
          <p:cNvSpPr>
            <a:spLocks noChangeShapeType="1"/>
          </p:cNvSpPr>
          <p:nvPr/>
        </p:nvSpPr>
        <p:spPr bwMode="auto">
          <a:xfrm flipV="1">
            <a:off x="6161175" y="4049404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3203" name="Rectangle 19"/>
          <p:cNvSpPr>
            <a:spLocks noChangeArrowheads="1"/>
          </p:cNvSpPr>
          <p:nvPr/>
        </p:nvSpPr>
        <p:spPr bwMode="auto">
          <a:xfrm>
            <a:off x="5475375" y="3638242"/>
            <a:ext cx="134143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>
                <a:latin typeface="Optima" charset="0"/>
              </a:rPr>
              <a:t>Differentia</a:t>
            </a:r>
            <a:endParaRPr lang="en-US">
              <a:latin typeface="Optima" charset="0"/>
            </a:endParaRPr>
          </a:p>
        </p:txBody>
      </p:sp>
      <p:sp>
        <p:nvSpPr>
          <p:cNvPr id="93204" name="Line 20"/>
          <p:cNvSpPr>
            <a:spLocks noChangeShapeType="1"/>
          </p:cNvSpPr>
          <p:nvPr/>
        </p:nvSpPr>
        <p:spPr bwMode="auto">
          <a:xfrm>
            <a:off x="1625685" y="2185556"/>
            <a:ext cx="2895600" cy="0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3205" name="Line 21"/>
          <p:cNvSpPr>
            <a:spLocks noChangeShapeType="1"/>
          </p:cNvSpPr>
          <p:nvPr/>
        </p:nvSpPr>
        <p:spPr bwMode="auto">
          <a:xfrm>
            <a:off x="5130885" y="2185556"/>
            <a:ext cx="2286000" cy="0"/>
          </a:xfrm>
          <a:prstGeom prst="line">
            <a:avLst/>
          </a:prstGeom>
          <a:noFill/>
          <a:ln w="28575">
            <a:solidFill>
              <a:srgbClr val="8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232608" y="219240"/>
            <a:ext cx="8692444" cy="6434666"/>
          </a:xfrm>
          <a:prstGeom prst="rect">
            <a:avLst/>
          </a:prstGeom>
          <a:noFill/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6549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187" grpId="0" build="p"/>
      <p:bldP spid="93188" grpId="0"/>
      <p:bldP spid="93189" grpId="0" animBg="1"/>
      <p:bldP spid="93190" grpId="0" animBg="1"/>
      <p:bldP spid="93191" grpId="0"/>
      <p:bldP spid="93192" grpId="0"/>
      <p:bldP spid="93193" grpId="0" animBg="1"/>
      <p:bldP spid="93194" grpId="0" animBg="1"/>
      <p:bldP spid="93195" grpId="0"/>
      <p:bldP spid="93196" grpId="0" animBg="1"/>
      <p:bldP spid="93197" grpId="0" animBg="1"/>
      <p:bldP spid="93198" grpId="0" animBg="1"/>
      <p:bldP spid="93199" grpId="0" animBg="1"/>
      <p:bldP spid="93200" grpId="0"/>
      <p:bldP spid="93201" grpId="0" animBg="1"/>
      <p:bldP spid="93202" grpId="0" animBg="1"/>
      <p:bldP spid="93203" grpId="0"/>
      <p:bldP spid="93204" grpId="0" animBg="1"/>
      <p:bldP spid="93204" grpId="1" animBg="1"/>
      <p:bldP spid="93205" grpId="0" animBg="1"/>
      <p:bldP spid="93205" grpId="1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/>
          <p:cNvSpPr>
            <a:spLocks noGrp="1"/>
          </p:cNvSpPr>
          <p:nvPr>
            <p:ph type="title"/>
          </p:nvPr>
        </p:nvSpPr>
        <p:spPr>
          <a:xfrm>
            <a:off x="482102" y="11590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b="1" dirty="0" smtClean="0"/>
              <a:t>What kinds of anatomy ontologies exist?</a:t>
            </a:r>
          </a:p>
        </p:txBody>
      </p:sp>
      <p:sp>
        <p:nvSpPr>
          <p:cNvPr id="4" name="Rectangle 3"/>
          <p:cNvSpPr/>
          <p:nvPr/>
        </p:nvSpPr>
        <p:spPr>
          <a:xfrm>
            <a:off x="232608" y="219240"/>
            <a:ext cx="8692444" cy="6434666"/>
          </a:xfrm>
          <a:prstGeom prst="rect">
            <a:avLst/>
          </a:prstGeom>
          <a:noFill/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2"/>
                </a:solidFill>
              </a:ln>
              <a:solidFill>
                <a:schemeClr val="tx2"/>
              </a:solidFill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531906" y="1231404"/>
            <a:ext cx="4016781" cy="5422502"/>
          </a:xfrm>
        </p:spPr>
        <p:txBody>
          <a:bodyPr>
            <a:noAutofit/>
          </a:bodyPr>
          <a:lstStyle/>
          <a:p>
            <a:pPr marL="0" indent="0">
              <a:lnSpc>
                <a:spcPct val="70000"/>
              </a:lnSpc>
              <a:buNone/>
            </a:pPr>
            <a:r>
              <a:rPr lang="en-US" sz="1800" b="1" dirty="0" smtClean="0"/>
              <a:t>Mouse</a:t>
            </a:r>
          </a:p>
          <a:p>
            <a:pPr lvl="1">
              <a:lnSpc>
                <a:spcPct val="70000"/>
              </a:lnSpc>
              <a:buFont typeface="Wingdings" charset="2"/>
              <a:buChar char="§"/>
            </a:pPr>
            <a:r>
              <a:rPr lang="en-US" sz="1800" b="1" dirty="0" smtClean="0"/>
              <a:t>MA (adult)</a:t>
            </a:r>
          </a:p>
          <a:p>
            <a:pPr lvl="1">
              <a:lnSpc>
                <a:spcPct val="70000"/>
              </a:lnSpc>
              <a:buFont typeface="Wingdings" charset="2"/>
              <a:buChar char="§"/>
            </a:pPr>
            <a:r>
              <a:rPr lang="en-US" sz="1800" b="1" dirty="0" smtClean="0"/>
              <a:t>EMAP / EMAPA (embryonic)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1800" b="1" dirty="0" smtClean="0"/>
              <a:t>Human</a:t>
            </a:r>
          </a:p>
          <a:p>
            <a:pPr lvl="1">
              <a:lnSpc>
                <a:spcPct val="70000"/>
              </a:lnSpc>
              <a:buFont typeface="Wingdings" charset="2"/>
              <a:buChar char="§"/>
            </a:pPr>
            <a:r>
              <a:rPr lang="en-US" sz="1800" b="1" dirty="0" smtClean="0"/>
              <a:t>FMA (adult)</a:t>
            </a:r>
          </a:p>
          <a:p>
            <a:pPr lvl="1">
              <a:lnSpc>
                <a:spcPct val="70000"/>
              </a:lnSpc>
              <a:buFont typeface="Wingdings" charset="2"/>
              <a:buChar char="§"/>
            </a:pPr>
            <a:r>
              <a:rPr lang="en-US" sz="1800" b="1" dirty="0" smtClean="0"/>
              <a:t>EHDAA2 (CS1-CS20)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1800" b="1" dirty="0" smtClean="0"/>
              <a:t>Amphibian</a:t>
            </a:r>
          </a:p>
          <a:p>
            <a:pPr lvl="1">
              <a:lnSpc>
                <a:spcPct val="70000"/>
              </a:lnSpc>
              <a:buFont typeface="Wingdings" charset="2"/>
              <a:buChar char="§"/>
            </a:pPr>
            <a:r>
              <a:rPr lang="en-US" sz="1800" b="1" dirty="0" smtClean="0">
                <a:solidFill>
                  <a:srgbClr val="E46C0A"/>
                </a:solidFill>
              </a:rPr>
              <a:t>AAO</a:t>
            </a:r>
          </a:p>
          <a:p>
            <a:pPr lvl="1">
              <a:lnSpc>
                <a:spcPct val="70000"/>
              </a:lnSpc>
              <a:buFont typeface="Wingdings" charset="2"/>
              <a:buChar char="§"/>
            </a:pPr>
            <a:r>
              <a:rPr lang="en-US" sz="1800" b="1" dirty="0" smtClean="0"/>
              <a:t>XAO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1800" b="1" dirty="0" smtClean="0"/>
              <a:t>Fish</a:t>
            </a:r>
          </a:p>
          <a:p>
            <a:pPr lvl="1">
              <a:lnSpc>
                <a:spcPct val="70000"/>
              </a:lnSpc>
              <a:buFont typeface="Wingdings" charset="2"/>
              <a:buChar char="§"/>
            </a:pPr>
            <a:r>
              <a:rPr lang="en-US" sz="1800" b="1" dirty="0" smtClean="0"/>
              <a:t>ZFA (</a:t>
            </a:r>
            <a:r>
              <a:rPr lang="en-US" sz="1800" b="1" dirty="0" err="1" smtClean="0"/>
              <a:t>zebrafish</a:t>
            </a:r>
            <a:r>
              <a:rPr lang="en-US" sz="1800" b="1" dirty="0" smtClean="0"/>
              <a:t>)</a:t>
            </a:r>
          </a:p>
          <a:p>
            <a:pPr lvl="1">
              <a:lnSpc>
                <a:spcPct val="70000"/>
              </a:lnSpc>
              <a:buFont typeface="Wingdings" charset="2"/>
              <a:buChar char="§"/>
            </a:pPr>
            <a:r>
              <a:rPr lang="en-US" sz="1800" b="1" dirty="0" smtClean="0"/>
              <a:t>MFO (</a:t>
            </a:r>
            <a:r>
              <a:rPr lang="en-US" sz="1800" b="1" dirty="0" err="1" smtClean="0"/>
              <a:t>medaka</a:t>
            </a:r>
            <a:r>
              <a:rPr lang="en-US" sz="1800" b="1" dirty="0" smtClean="0"/>
              <a:t>)</a:t>
            </a:r>
          </a:p>
          <a:p>
            <a:pPr lvl="1">
              <a:lnSpc>
                <a:spcPct val="70000"/>
              </a:lnSpc>
              <a:buFont typeface="Wingdings" charset="2"/>
              <a:buChar char="§"/>
            </a:pPr>
            <a:r>
              <a:rPr lang="en-US" sz="1800" b="1" dirty="0" smtClean="0">
                <a:solidFill>
                  <a:srgbClr val="E46C0A"/>
                </a:solidFill>
              </a:rPr>
              <a:t>TAO (</a:t>
            </a:r>
            <a:r>
              <a:rPr lang="en-US" sz="1800" b="1" dirty="0" err="1" smtClean="0">
                <a:solidFill>
                  <a:srgbClr val="E46C0A"/>
                </a:solidFill>
              </a:rPr>
              <a:t>teleosts</a:t>
            </a:r>
            <a:r>
              <a:rPr lang="en-US" sz="1800" b="1" dirty="0" smtClean="0">
                <a:solidFill>
                  <a:srgbClr val="E46C0A"/>
                </a:solidFill>
              </a:rPr>
              <a:t>)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1800" b="1" dirty="0" smtClean="0"/>
              <a:t>Nematode</a:t>
            </a:r>
          </a:p>
          <a:p>
            <a:pPr lvl="1">
              <a:lnSpc>
                <a:spcPct val="70000"/>
              </a:lnSpc>
              <a:buFont typeface="Wingdings" charset="2"/>
              <a:buChar char="§"/>
            </a:pPr>
            <a:r>
              <a:rPr lang="en-US" sz="1800" b="1" dirty="0" err="1" smtClean="0"/>
              <a:t>WBbt</a:t>
            </a:r>
            <a:r>
              <a:rPr lang="en-US" sz="1800" b="1" dirty="0" smtClean="0"/>
              <a:t> (c </a:t>
            </a:r>
            <a:r>
              <a:rPr lang="en-US" sz="1800" b="1" dirty="0" err="1" smtClean="0"/>
              <a:t>elegans</a:t>
            </a:r>
            <a:r>
              <a:rPr lang="en-US" sz="1800" b="1" dirty="0" smtClean="0"/>
              <a:t>)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1800" b="1" dirty="0" smtClean="0"/>
              <a:t>Arthropod</a:t>
            </a:r>
          </a:p>
          <a:p>
            <a:pPr lvl="1">
              <a:lnSpc>
                <a:spcPct val="70000"/>
              </a:lnSpc>
              <a:buFont typeface="Wingdings" charset="2"/>
              <a:buChar char="§"/>
            </a:pPr>
            <a:r>
              <a:rPr lang="en-US" sz="1800" b="1" dirty="0" err="1" smtClean="0"/>
              <a:t>FBbt</a:t>
            </a:r>
            <a:r>
              <a:rPr lang="en-US" sz="1800" b="1" dirty="0" smtClean="0"/>
              <a:t> (Drosophila)</a:t>
            </a:r>
          </a:p>
          <a:p>
            <a:pPr lvl="1">
              <a:lnSpc>
                <a:spcPct val="70000"/>
              </a:lnSpc>
              <a:buFont typeface="Wingdings" charset="2"/>
              <a:buChar char="§"/>
            </a:pPr>
            <a:r>
              <a:rPr lang="en-US" sz="1800" b="1" dirty="0" smtClean="0"/>
              <a:t>TGMA (Mosquito)</a:t>
            </a:r>
          </a:p>
          <a:p>
            <a:pPr lvl="1">
              <a:lnSpc>
                <a:spcPct val="70000"/>
              </a:lnSpc>
              <a:buFont typeface="Wingdings" charset="2"/>
              <a:buChar char="§"/>
            </a:pPr>
            <a:r>
              <a:rPr lang="en-US" sz="1800" b="1" dirty="0" smtClean="0">
                <a:solidFill>
                  <a:srgbClr val="E46C0A"/>
                </a:solidFill>
              </a:rPr>
              <a:t>HAO (hymenoptera)</a:t>
            </a:r>
          </a:p>
          <a:p>
            <a:pPr lvl="1">
              <a:lnSpc>
                <a:spcPct val="70000"/>
              </a:lnSpc>
              <a:buFont typeface="Wingdings" charset="2"/>
              <a:buChar char="§"/>
            </a:pPr>
            <a:r>
              <a:rPr lang="en-US" sz="1800" b="1" dirty="0" smtClean="0">
                <a:solidFill>
                  <a:srgbClr val="E46C0A"/>
                </a:solidFill>
              </a:rPr>
              <a:t>Arthropod anatomy ontology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1800" b="1" dirty="0" smtClean="0">
                <a:solidFill>
                  <a:srgbClr val="E46C0A"/>
                </a:solidFill>
              </a:rPr>
              <a:t>Plant ontology</a:t>
            </a:r>
            <a:endParaRPr lang="en-US" sz="1800" b="1" dirty="0">
              <a:solidFill>
                <a:srgbClr val="E46C0A"/>
              </a:solidFill>
            </a:endParaRPr>
          </a:p>
          <a:p>
            <a:pPr marL="57150" indent="0">
              <a:lnSpc>
                <a:spcPct val="70000"/>
              </a:lnSpc>
              <a:buNone/>
            </a:pPr>
            <a:endParaRPr lang="en-US" sz="1800" b="1" dirty="0">
              <a:solidFill>
                <a:srgbClr val="FF00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57201" y="830838"/>
            <a:ext cx="4411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/>
              <a:t>Species-centric and </a:t>
            </a:r>
            <a:r>
              <a:rPr lang="en-US" u="sng" dirty="0" smtClean="0">
                <a:solidFill>
                  <a:srgbClr val="E46C0A"/>
                </a:solidFill>
              </a:rPr>
              <a:t>multi-species </a:t>
            </a:r>
            <a:r>
              <a:rPr lang="en-US" u="sng" dirty="0" smtClean="0"/>
              <a:t>ontologies</a:t>
            </a:r>
            <a:endParaRPr lang="en-US" u="sng" dirty="0"/>
          </a:p>
        </p:txBody>
      </p:sp>
      <p:sp>
        <p:nvSpPr>
          <p:cNvPr id="9" name="TextBox 8"/>
          <p:cNvSpPr txBox="1"/>
          <p:nvPr/>
        </p:nvSpPr>
        <p:spPr>
          <a:xfrm>
            <a:off x="5565038" y="1188126"/>
            <a:ext cx="26667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/>
              <a:t>Species neutral ontologies</a:t>
            </a:r>
            <a:endParaRPr lang="en-US" u="sng" dirty="0"/>
          </a:p>
        </p:txBody>
      </p:sp>
      <p:sp>
        <p:nvSpPr>
          <p:cNvPr id="3" name="TextBox 2"/>
          <p:cNvSpPr txBox="1"/>
          <p:nvPr/>
        </p:nvSpPr>
        <p:spPr>
          <a:xfrm>
            <a:off x="5101260" y="1681407"/>
            <a:ext cx="3888639" cy="28900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US" b="1" dirty="0" smtClean="0"/>
              <a:t>CARO (common anatomy reference ontology)</a:t>
            </a:r>
          </a:p>
          <a:p>
            <a:pPr>
              <a:lnSpc>
                <a:spcPct val="70000"/>
              </a:lnSpc>
            </a:pPr>
            <a:endParaRPr lang="en-US" b="1" dirty="0"/>
          </a:p>
          <a:p>
            <a:pPr>
              <a:lnSpc>
                <a:spcPct val="70000"/>
              </a:lnSpc>
            </a:pPr>
            <a:r>
              <a:rPr lang="en-US" b="1" dirty="0" err="1" smtClean="0"/>
              <a:t>Uberon</a:t>
            </a:r>
            <a:r>
              <a:rPr lang="en-US" b="1" dirty="0" smtClean="0"/>
              <a:t> (cross-species anatomy)</a:t>
            </a:r>
          </a:p>
          <a:p>
            <a:pPr>
              <a:lnSpc>
                <a:spcPct val="70000"/>
              </a:lnSpc>
            </a:pPr>
            <a:r>
              <a:rPr lang="en-US" b="1" dirty="0" err="1" smtClean="0"/>
              <a:t>vHOG</a:t>
            </a:r>
            <a:r>
              <a:rPr lang="en-US" b="1" dirty="0" smtClean="0"/>
              <a:t> (vertebrate homologous organs)</a:t>
            </a:r>
          </a:p>
          <a:p>
            <a:pPr>
              <a:lnSpc>
                <a:spcPct val="70000"/>
              </a:lnSpc>
            </a:pPr>
            <a:endParaRPr lang="en-US" b="1" dirty="0"/>
          </a:p>
          <a:p>
            <a:pPr>
              <a:lnSpc>
                <a:spcPct val="70000"/>
              </a:lnSpc>
            </a:pPr>
            <a:r>
              <a:rPr lang="en-US" b="1" dirty="0" smtClean="0"/>
              <a:t>CL (cell ontology)</a:t>
            </a:r>
          </a:p>
          <a:p>
            <a:pPr>
              <a:lnSpc>
                <a:spcPct val="70000"/>
              </a:lnSpc>
            </a:pPr>
            <a:endParaRPr lang="en-US" b="1" dirty="0"/>
          </a:p>
          <a:p>
            <a:pPr>
              <a:lnSpc>
                <a:spcPct val="70000"/>
              </a:lnSpc>
            </a:pPr>
            <a:r>
              <a:rPr lang="en-US" b="1" dirty="0" smtClean="0"/>
              <a:t>GO (gene ontology)</a:t>
            </a:r>
          </a:p>
          <a:p>
            <a:pPr>
              <a:lnSpc>
                <a:spcPct val="70000"/>
              </a:lnSpc>
            </a:pPr>
            <a:endParaRPr lang="en-US" b="1" dirty="0"/>
          </a:p>
          <a:p>
            <a:pPr>
              <a:lnSpc>
                <a:spcPct val="70000"/>
              </a:lnSpc>
            </a:pPr>
            <a:endParaRPr lang="en-US" b="1" dirty="0" smtClean="0"/>
          </a:p>
          <a:p>
            <a:pPr>
              <a:lnSpc>
                <a:spcPct val="70000"/>
              </a:lnSpc>
            </a:pPr>
            <a:endParaRPr lang="en-US" b="1" dirty="0" smtClean="0"/>
          </a:p>
          <a:p>
            <a:pPr>
              <a:lnSpc>
                <a:spcPct val="70000"/>
              </a:lnSpc>
            </a:pPr>
            <a:endParaRPr lang="en-US" b="1" dirty="0"/>
          </a:p>
          <a:p>
            <a:endParaRPr lang="en-US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5351688" y="3972421"/>
            <a:ext cx="26667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/>
              <a:t>Phenotype ontologies</a:t>
            </a:r>
            <a:endParaRPr lang="en-US" u="sng" dirty="0"/>
          </a:p>
        </p:txBody>
      </p:sp>
      <p:sp>
        <p:nvSpPr>
          <p:cNvPr id="12" name="TextBox 11"/>
          <p:cNvSpPr txBox="1"/>
          <p:nvPr/>
        </p:nvSpPr>
        <p:spPr>
          <a:xfrm>
            <a:off x="5124489" y="4500259"/>
            <a:ext cx="2800767" cy="21144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US" b="1" dirty="0" smtClean="0"/>
              <a:t>MP mammalian phenotype</a:t>
            </a:r>
          </a:p>
          <a:p>
            <a:pPr>
              <a:lnSpc>
                <a:spcPct val="70000"/>
              </a:lnSpc>
            </a:pPr>
            <a:endParaRPr lang="en-US" b="1" dirty="0"/>
          </a:p>
          <a:p>
            <a:pPr>
              <a:lnSpc>
                <a:spcPct val="70000"/>
              </a:lnSpc>
            </a:pPr>
            <a:r>
              <a:rPr lang="en-US" b="1" dirty="0" smtClean="0"/>
              <a:t>HP human phenotype</a:t>
            </a:r>
          </a:p>
          <a:p>
            <a:pPr>
              <a:lnSpc>
                <a:spcPct val="70000"/>
              </a:lnSpc>
            </a:pPr>
            <a:endParaRPr lang="en-US" b="1" dirty="0"/>
          </a:p>
          <a:p>
            <a:pPr>
              <a:lnSpc>
                <a:spcPct val="70000"/>
              </a:lnSpc>
            </a:pPr>
            <a:r>
              <a:rPr lang="en-US" b="1" dirty="0" smtClean="0"/>
              <a:t>WB worm phenotype</a:t>
            </a:r>
          </a:p>
          <a:p>
            <a:pPr>
              <a:lnSpc>
                <a:spcPct val="70000"/>
              </a:lnSpc>
            </a:pPr>
            <a:endParaRPr lang="en-US" b="1" dirty="0"/>
          </a:p>
          <a:p>
            <a:pPr>
              <a:lnSpc>
                <a:spcPct val="70000"/>
              </a:lnSpc>
            </a:pPr>
            <a:endParaRPr lang="en-US" b="1" dirty="0" smtClean="0"/>
          </a:p>
          <a:p>
            <a:pPr>
              <a:lnSpc>
                <a:spcPct val="70000"/>
              </a:lnSpc>
            </a:pPr>
            <a:endParaRPr lang="en-US" b="1" dirty="0" smtClean="0"/>
          </a:p>
          <a:p>
            <a:pPr>
              <a:lnSpc>
                <a:spcPct val="70000"/>
              </a:lnSpc>
            </a:pPr>
            <a:endParaRPr lang="en-US" b="1" dirty="0"/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9602396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/>
          <p:cNvSpPr/>
          <p:nvPr/>
        </p:nvSpPr>
        <p:spPr>
          <a:xfrm>
            <a:off x="3241037" y="5469785"/>
            <a:ext cx="2139054" cy="107422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chemical entities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>Many perspectives, many ontologies – that overlap in content</a:t>
            </a:r>
            <a:endParaRPr lang="en-US" b="1" dirty="0"/>
          </a:p>
        </p:txBody>
      </p:sp>
      <p:sp>
        <p:nvSpPr>
          <p:cNvPr id="3" name="Rounded Rectangle 2"/>
          <p:cNvSpPr/>
          <p:nvPr/>
        </p:nvSpPr>
        <p:spPr>
          <a:xfrm>
            <a:off x="2772672" y="1814938"/>
            <a:ext cx="2607419" cy="122671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gross</a:t>
            </a:r>
          </a:p>
          <a:p>
            <a:pPr algn="ctr"/>
            <a:r>
              <a:rPr lang="en-US" dirty="0" smtClean="0"/>
              <a:t>anatomy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2936237" y="3165184"/>
            <a:ext cx="2020508" cy="81786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tissues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2772672" y="4100054"/>
            <a:ext cx="2184073" cy="1064931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              cells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2664602" y="4545689"/>
            <a:ext cx="1160238" cy="656001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cell</a:t>
            </a:r>
          </a:p>
          <a:p>
            <a:pPr algn="ctr"/>
            <a:r>
              <a:rPr lang="en-US" dirty="0" smtClean="0"/>
              <a:t>anatomy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3524437" y="5143056"/>
            <a:ext cx="1221927" cy="56271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proteins</a:t>
            </a:r>
            <a:endParaRPr lang="en-US" dirty="0"/>
          </a:p>
        </p:txBody>
      </p:sp>
      <p:sp>
        <p:nvSpPr>
          <p:cNvPr id="14" name="Rounded Rectangle 13"/>
          <p:cNvSpPr/>
          <p:nvPr/>
        </p:nvSpPr>
        <p:spPr>
          <a:xfrm>
            <a:off x="5620628" y="2021728"/>
            <a:ext cx="2645902" cy="4522285"/>
          </a:xfrm>
          <a:prstGeom prst="roundRect">
            <a:avLst/>
          </a:prstGeom>
          <a:gradFill flip="none" rotWithShape="1">
            <a:gsLst>
              <a:gs pos="0">
                <a:srgbClr val="666666"/>
              </a:gs>
              <a:gs pos="100000">
                <a:srgbClr val="FFFFFF"/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rtlCol="0" anchor="b" anchorCtr="1"/>
          <a:lstStyle/>
          <a:p>
            <a:pPr algn="ctr"/>
            <a:r>
              <a:rPr lang="en-US" dirty="0" smtClean="0"/>
              <a:t>phenotypes</a:t>
            </a:r>
            <a:endParaRPr lang="en-US" dirty="0"/>
          </a:p>
        </p:txBody>
      </p:sp>
      <p:sp>
        <p:nvSpPr>
          <p:cNvPr id="15" name="Rounded Rectangle 14"/>
          <p:cNvSpPr/>
          <p:nvPr/>
        </p:nvSpPr>
        <p:spPr>
          <a:xfrm>
            <a:off x="8024611" y="1814938"/>
            <a:ext cx="923660" cy="4450041"/>
          </a:xfrm>
          <a:prstGeom prst="roundRect">
            <a:avLst/>
          </a:prstGeom>
          <a:gradFill flip="none" rotWithShape="1">
            <a:gsLst>
              <a:gs pos="0">
                <a:srgbClr val="666666"/>
              </a:gs>
              <a:gs pos="100000">
                <a:srgbClr val="FFFFFF"/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 smtClean="0"/>
              <a:t>clinical disorders</a:t>
            </a:r>
            <a:endParaRPr lang="en-US" dirty="0"/>
          </a:p>
        </p:txBody>
      </p:sp>
      <p:sp>
        <p:nvSpPr>
          <p:cNvPr id="16" name="Rounded Rectangle 15"/>
          <p:cNvSpPr/>
          <p:nvPr/>
        </p:nvSpPr>
        <p:spPr>
          <a:xfrm>
            <a:off x="261471" y="2021728"/>
            <a:ext cx="2309152" cy="4522285"/>
          </a:xfrm>
          <a:prstGeom prst="roundRect">
            <a:avLst/>
          </a:prstGeom>
          <a:gradFill flip="none" rotWithShape="1">
            <a:gsLst>
              <a:gs pos="0">
                <a:srgbClr val="008000"/>
              </a:gs>
              <a:gs pos="100000">
                <a:srgbClr val="FFFFFF"/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 anchorCtr="1"/>
          <a:lstStyle/>
          <a:p>
            <a:pPr algn="ctr"/>
            <a:r>
              <a:rPr lang="en-US" dirty="0" smtClean="0"/>
              <a:t>processes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261471" y="2183670"/>
            <a:ext cx="644637" cy="3696435"/>
          </a:xfrm>
          <a:prstGeom prst="roundRect">
            <a:avLst/>
          </a:prstGeom>
          <a:gradFill flip="none" rotWithShape="1">
            <a:gsLst>
              <a:gs pos="0">
                <a:srgbClr val="008000"/>
              </a:gs>
              <a:gs pos="100000">
                <a:srgbClr val="FFFFFF"/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 smtClean="0"/>
              <a:t>physiological processes</a:t>
            </a:r>
            <a:endParaRPr lang="en-US" dirty="0"/>
          </a:p>
        </p:txBody>
      </p:sp>
      <p:sp>
        <p:nvSpPr>
          <p:cNvPr id="19" name="Rounded Rectangle 18"/>
          <p:cNvSpPr/>
          <p:nvPr/>
        </p:nvSpPr>
        <p:spPr>
          <a:xfrm>
            <a:off x="1925986" y="2021729"/>
            <a:ext cx="644637" cy="3143258"/>
          </a:xfrm>
          <a:prstGeom prst="roundRect">
            <a:avLst/>
          </a:prstGeom>
          <a:gradFill flip="none" rotWithShape="1">
            <a:gsLst>
              <a:gs pos="0">
                <a:srgbClr val="008000"/>
              </a:gs>
              <a:gs pos="100000">
                <a:srgbClr val="FFFFFF"/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20" name="Rounded Rectangle 19"/>
          <p:cNvSpPr/>
          <p:nvPr/>
        </p:nvSpPr>
        <p:spPr>
          <a:xfrm>
            <a:off x="2099171" y="5164986"/>
            <a:ext cx="471452" cy="1454454"/>
          </a:xfrm>
          <a:prstGeom prst="roundRect">
            <a:avLst/>
          </a:prstGeom>
          <a:gradFill flip="none" rotWithShape="1">
            <a:gsLst>
              <a:gs pos="0">
                <a:srgbClr val="008000"/>
              </a:gs>
              <a:gs pos="100000">
                <a:srgbClr val="FFFFFF"/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 smtClean="0"/>
              <a:t>reactions</a:t>
            </a:r>
            <a:endParaRPr lang="en-US" dirty="0"/>
          </a:p>
        </p:txBody>
      </p:sp>
      <p:sp>
        <p:nvSpPr>
          <p:cNvPr id="21" name="Rounded Rectangle 20"/>
          <p:cNvSpPr/>
          <p:nvPr/>
        </p:nvSpPr>
        <p:spPr>
          <a:xfrm>
            <a:off x="1069674" y="4215518"/>
            <a:ext cx="594988" cy="1454454"/>
          </a:xfrm>
          <a:prstGeom prst="roundRect">
            <a:avLst/>
          </a:prstGeom>
          <a:gradFill flip="none" rotWithShape="1">
            <a:gsLst>
              <a:gs pos="0">
                <a:srgbClr val="008000"/>
              </a:gs>
              <a:gs pos="100000">
                <a:srgbClr val="FFFFFF"/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 smtClean="0"/>
              <a:t>cellular processes</a:t>
            </a:r>
            <a:endParaRPr lang="en-US" dirty="0"/>
          </a:p>
        </p:txBody>
      </p:sp>
      <p:sp>
        <p:nvSpPr>
          <p:cNvPr id="22" name="Rounded Rectangle 21"/>
          <p:cNvSpPr/>
          <p:nvPr/>
        </p:nvSpPr>
        <p:spPr>
          <a:xfrm>
            <a:off x="1069674" y="1456443"/>
            <a:ext cx="594988" cy="1454454"/>
          </a:xfrm>
          <a:prstGeom prst="roundRect">
            <a:avLst/>
          </a:prstGeom>
          <a:gradFill flip="none" rotWithShape="1">
            <a:gsLst>
              <a:gs pos="0">
                <a:srgbClr val="008000"/>
              </a:gs>
              <a:gs pos="100000">
                <a:srgbClr val="FFFFFF"/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 smtClean="0"/>
              <a:t>behavior</a:t>
            </a:r>
            <a:endParaRPr lang="en-US" dirty="0"/>
          </a:p>
        </p:txBody>
      </p:sp>
      <p:sp>
        <p:nvSpPr>
          <p:cNvPr id="25" name="Rounded Rectangle 24"/>
          <p:cNvSpPr/>
          <p:nvPr/>
        </p:nvSpPr>
        <p:spPr>
          <a:xfrm>
            <a:off x="5887102" y="2021728"/>
            <a:ext cx="923660" cy="3648244"/>
          </a:xfrm>
          <a:prstGeom prst="roundRect">
            <a:avLst/>
          </a:prstGeom>
          <a:gradFill flip="none" rotWithShape="1">
            <a:gsLst>
              <a:gs pos="0">
                <a:srgbClr val="666666"/>
              </a:gs>
              <a:gs pos="100000">
                <a:srgbClr val="FFFFFF"/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 smtClean="0"/>
              <a:t>evolutionary </a:t>
            </a:r>
          </a:p>
          <a:p>
            <a:pPr algn="ctr"/>
            <a:r>
              <a:rPr lang="en-US" dirty="0" smtClean="0"/>
              <a:t>characters</a:t>
            </a:r>
            <a:endParaRPr lang="en-US" dirty="0"/>
          </a:p>
        </p:txBody>
      </p:sp>
      <p:sp>
        <p:nvSpPr>
          <p:cNvPr id="26" name="Rounded Rectangle 25"/>
          <p:cNvSpPr/>
          <p:nvPr/>
        </p:nvSpPr>
        <p:spPr>
          <a:xfrm>
            <a:off x="5206904" y="1967338"/>
            <a:ext cx="325587" cy="370263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rtlCol="0" anchor="ctr" anchorCtr="0"/>
          <a:lstStyle/>
          <a:p>
            <a:pPr algn="ctr"/>
            <a:r>
              <a:rPr lang="en-US" dirty="0" smtClean="0"/>
              <a:t>nervous system</a:t>
            </a:r>
            <a:endParaRPr lang="en-US" dirty="0"/>
          </a:p>
        </p:txBody>
      </p:sp>
      <p:sp>
        <p:nvSpPr>
          <p:cNvPr id="23" name="Rounded Rectangle 22"/>
          <p:cNvSpPr/>
          <p:nvPr/>
        </p:nvSpPr>
        <p:spPr>
          <a:xfrm>
            <a:off x="4898617" y="2244258"/>
            <a:ext cx="325587" cy="2910915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rtlCol="0" anchor="ctr" anchorCtr="0"/>
          <a:lstStyle/>
          <a:p>
            <a:pPr algn="ctr"/>
            <a:r>
              <a:rPr lang="en-US" dirty="0"/>
              <a:t>n</a:t>
            </a:r>
            <a:r>
              <a:rPr lang="en-US" dirty="0" smtClean="0"/>
              <a:t>eural crest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232608" y="219240"/>
            <a:ext cx="8692444" cy="6434666"/>
          </a:xfrm>
          <a:prstGeom prst="rect">
            <a:avLst/>
          </a:prstGeom>
          <a:noFill/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2"/>
                </a:solidFill>
              </a:ln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54297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>
            <a:grpSpLocks/>
          </p:cNvGrpSpPr>
          <p:nvPr/>
        </p:nvGrpSpPr>
        <p:grpSpPr bwMode="auto">
          <a:xfrm>
            <a:off x="322493" y="1304823"/>
            <a:ext cx="8537897" cy="4641205"/>
            <a:chOff x="0" y="0"/>
            <a:chExt cx="7648" cy="4158"/>
          </a:xfrm>
        </p:grpSpPr>
        <p:sp>
          <p:nvSpPr>
            <p:cNvPr id="44034" name="Line 2"/>
            <p:cNvSpPr>
              <a:spLocks noChangeShapeType="1"/>
            </p:cNvSpPr>
            <p:nvPr/>
          </p:nvSpPr>
          <p:spPr bwMode="auto">
            <a:xfrm>
              <a:off x="1891" y="1760"/>
              <a:ext cx="2" cy="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035" name="Line 3"/>
            <p:cNvSpPr>
              <a:spLocks noChangeShapeType="1"/>
            </p:cNvSpPr>
            <p:nvPr/>
          </p:nvSpPr>
          <p:spPr bwMode="auto">
            <a:xfrm>
              <a:off x="1891" y="1760"/>
              <a:ext cx="2" cy="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108" name="Line 76"/>
            <p:cNvSpPr>
              <a:spLocks noChangeShapeType="1"/>
            </p:cNvSpPr>
            <p:nvPr/>
          </p:nvSpPr>
          <p:spPr bwMode="auto">
            <a:xfrm>
              <a:off x="8" y="16"/>
              <a:ext cx="1709" cy="1212"/>
            </a:xfrm>
            <a:prstGeom prst="line">
              <a:avLst/>
            </a:prstGeom>
            <a:noFill/>
            <a:ln w="12700">
              <a:solidFill>
                <a:srgbClr val="CC33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44109" name="Rectangle 77"/>
          <p:cNvSpPr>
            <a:spLocks noGrp="1" noChangeArrowheads="1"/>
          </p:cNvSpPr>
          <p:nvPr>
            <p:ph type="title"/>
          </p:nvPr>
        </p:nvSpPr>
        <p:spPr>
          <a:xfrm>
            <a:off x="-94065" y="26577"/>
            <a:ext cx="9213620" cy="1230627"/>
          </a:xfrm>
          <a:ln/>
        </p:spPr>
        <p:txBody>
          <a:bodyPr lIns="26788" tIns="26788" rIns="0" bIns="26788">
            <a:normAutofit/>
          </a:bodyPr>
          <a:lstStyle/>
          <a:p>
            <a:r>
              <a:rPr lang="en-US" sz="2400" b="1" dirty="0">
                <a:ea typeface="Gill Sans" charset="0"/>
                <a:cs typeface="Gill Sans" charset="0"/>
              </a:rPr>
              <a:t>Domain ontologies</a:t>
            </a:r>
            <a:r>
              <a:rPr lang="en-US" sz="2400" b="1" dirty="0" smtClean="0">
                <a:ea typeface="Gill Sans" charset="0"/>
                <a:cs typeface="Gill Sans" charset="0"/>
              </a:rPr>
              <a:t> are organized </a:t>
            </a:r>
            <a:r>
              <a:rPr lang="en-US" sz="2400" b="1" dirty="0">
                <a:ea typeface="Gill Sans" charset="0"/>
                <a:cs typeface="Gill Sans" charset="0"/>
              </a:rPr>
              <a:t>according to</a:t>
            </a:r>
            <a:r>
              <a:rPr lang="en-US" sz="2400" b="1" dirty="0" smtClean="0">
                <a:ea typeface="Gill Sans" charset="0"/>
                <a:cs typeface="Gill Sans" charset="0"/>
              </a:rPr>
              <a:t> upper ontologies (Basic Formal Ontology) that specify the general types of things that exist</a:t>
            </a:r>
            <a:endParaRPr lang="en-US" sz="2400" b="1" dirty="0"/>
          </a:p>
        </p:txBody>
      </p:sp>
      <p:graphicFrame>
        <p:nvGraphicFramePr>
          <p:cNvPr id="44036" name="Group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7409645"/>
              </p:ext>
            </p:extLst>
          </p:nvPr>
        </p:nvGraphicFramePr>
        <p:xfrm>
          <a:off x="314036" y="1309859"/>
          <a:ext cx="8537897" cy="4641206"/>
        </p:xfrm>
        <a:graphic>
          <a:graphicData uri="http://schemas.openxmlformats.org/drawingml/2006/table">
            <a:tbl>
              <a:tblPr/>
              <a:tblGrid>
                <a:gridCol w="1907604"/>
                <a:gridCol w="1216670"/>
                <a:gridCol w="1145232"/>
                <a:gridCol w="1294805"/>
                <a:gridCol w="1300386"/>
                <a:gridCol w="1673200"/>
              </a:tblGrid>
              <a:tr h="745629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  <a:sym typeface="Times New Roman" charset="0"/>
                        </a:rPr>
                        <a:t>                     </a:t>
                      </a: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  <a:sym typeface="Times New Roman" charset="0"/>
                        </a:rPr>
                        <a:t>RELATION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  <a:sym typeface="Times New Roman" charset="0"/>
                        </a:rPr>
                        <a:t>                TO TIME 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" charset="0"/>
                        <a:cs typeface="Times" charset="0"/>
                        <a:sym typeface="Times New Roman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" charset="0"/>
                        <a:cs typeface="Times" charset="0"/>
                        <a:sym typeface="Times New Roman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" charset="0"/>
                        <a:cs typeface="Times" charset="0"/>
                        <a:sym typeface="Times New Roman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" charset="0"/>
                          <a:cs typeface="Times" charset="0"/>
                          <a:sym typeface="Times New Roman" charset="0"/>
                        </a:rPr>
                        <a:t>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  <a:sym typeface="Times New Roman" charset="0"/>
                        </a:rPr>
                        <a:t> GRANULARITY</a:t>
                      </a:r>
                    </a:p>
                  </a:txBody>
                  <a:tcPr marL="0" marR="0" marT="0" marB="0" anchor="ctr" horzOverflow="overflow">
                    <a:lnL w="25400" cap="flat" cmpd="sng" algn="ctr">
                      <a:solidFill>
                        <a:srgbClr val="CC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CC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  <a:sym typeface="Times New Roman" charset="0"/>
                        </a:rPr>
                        <a:t>CONTINUANT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CC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CC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  <a:sym typeface="Times New Roman" charset="0"/>
                        </a:rPr>
                        <a:t>OCCURRENT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CC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CC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CC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0833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  <a:sym typeface="Times New Roman" charset="0"/>
                        </a:rPr>
                        <a:t>INDEPENDENT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CC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  <a:sym typeface="Times New Roman" charset="0"/>
                        </a:rPr>
                        <a:t>DEPENDENT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CC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7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  <a:sym typeface="Times New Roman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CC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CC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38410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  <a:sym typeface="Times New Roman" charset="0"/>
                        </a:rPr>
                        <a:t>ORGAN AND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  <a:sym typeface="Times New Roman" charset="0"/>
                        </a:rPr>
                        <a:t>ORGANISM</a:t>
                      </a:r>
                    </a:p>
                  </a:txBody>
                  <a:tcPr marL="0" marR="0" marT="0" marB="0" anchor="ctr" horzOverflow="overflow">
                    <a:lnL w="25400" cap="flat" cmpd="sng" algn="ctr">
                      <a:solidFill>
                        <a:srgbClr val="CC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  <a:sym typeface="Times New Roman" charset="0"/>
                        </a:rPr>
                        <a:t>Organism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  <a:sym typeface="Times New Roman" charset="0"/>
                        </a:rPr>
                        <a:t>(NCBI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  <a:sym typeface="Times New Roman" charset="0"/>
                        </a:rPr>
                        <a:t>Taxonomy)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CC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  <a:sym typeface="Times New Roman" charset="0"/>
                        </a:rPr>
                        <a:t>Anatomical Entity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  <a:sym typeface="Times New Roman" charset="0"/>
                        </a:rPr>
                        <a:t>(FMA, CARO)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CC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  <a:sym typeface="Times New Roman" charset="0"/>
                        </a:rPr>
                        <a:t>Organ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  <a:sym typeface="Times New Roman" charset="0"/>
                        </a:rPr>
                        <a:t>Function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  <a:sym typeface="Times New Roman" charset="0"/>
                        </a:rPr>
                        <a:t>(FMP, CPRO)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CC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  <a:sym typeface="Times New Roman" charset="0"/>
                        </a:rPr>
                        <a:t>Phenotypic Quality</a:t>
                      </a:r>
                      <a:b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  <a:sym typeface="Times New Roman" charset="0"/>
                        </a:rPr>
                      </a:b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  <a:sym typeface="Times New Roman" charset="0"/>
                        </a:rPr>
                        <a:t>(PaTO)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CC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  <a:sym typeface="Times New Roman" charset="0"/>
                        </a:rPr>
                        <a:t>Biological Process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  <a:sym typeface="Times New Roman" charset="0"/>
                        </a:rPr>
                        <a:t>(GO)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CC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CC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94877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  <a:sym typeface="Times New Roman" charset="0"/>
                        </a:rPr>
                        <a:t>CELL AND CELLULAR COMPONENT</a:t>
                      </a:r>
                    </a:p>
                  </a:txBody>
                  <a:tcPr marL="0" marR="0" marT="0" marB="0" anchor="ctr" horzOverflow="overflow">
                    <a:lnL w="25400" cap="flat" cmpd="sng" algn="ctr">
                      <a:solidFill>
                        <a:srgbClr val="CC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  <a:sym typeface="Times New Roman" charset="0"/>
                        </a:rPr>
                        <a:t>Cell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  <a:sym typeface="Times New Roman" charset="0"/>
                        </a:rPr>
                        <a:t>(CL)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CC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  <a:sym typeface="Times New Roman" charset="0"/>
                        </a:rPr>
                        <a:t>Cellular Component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  <a:sym typeface="Times New Roman" charset="0"/>
                        </a:rPr>
                        <a:t>(FMA, GO)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CC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  <a:sym typeface="Times New Roman" charset="0"/>
                        </a:rPr>
                        <a:t>Cellular Function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  <a:sym typeface="Times New Roman" charset="0"/>
                        </a:rPr>
                        <a:t>(GO)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CC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95436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  <a:sym typeface="Times New Roman" charset="0"/>
                        </a:rPr>
                        <a:t>MOLECULE</a:t>
                      </a:r>
                    </a:p>
                  </a:txBody>
                  <a:tcPr marL="0" marR="0" marT="0" marB="0" anchor="ctr" horzOverflow="overflow">
                    <a:lnL w="25400" cap="flat" cmpd="sng" algn="ctr">
                      <a:solidFill>
                        <a:srgbClr val="CC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CC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  <a:sym typeface="Times New Roman" charset="0"/>
                        </a:rPr>
                        <a:t>Molecule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  <a:sym typeface="Times New Roman" charset="0"/>
                        </a:rPr>
                        <a:t>(ChEBI, SO,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  <a:sym typeface="Times New Roman" charset="0"/>
                        </a:rPr>
                        <a:t>RnaO, PrO)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CC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CC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  <a:sym typeface="Times New Roman" charset="0"/>
                        </a:rPr>
                        <a:t>Molecular Function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  <a:sym typeface="Times New Roman" charset="0"/>
                        </a:rPr>
                        <a:t>(GO)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CC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CC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  <a:sym typeface="Times New Roman" charset="0"/>
                        </a:rPr>
                        <a:t>Molecular Process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  <a:sym typeface="Times New Roman" charset="0"/>
                        </a:rPr>
                        <a:t>(GO)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CC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CC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CC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331424" y="6150114"/>
            <a:ext cx="86526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=&gt; Classification according to these higher level types helps ensure the True Path Rule holds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67075706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ext Box 5"/>
          <p:cNvSpPr txBox="1">
            <a:spLocks noChangeArrowheads="1"/>
          </p:cNvSpPr>
          <p:nvPr/>
        </p:nvSpPr>
        <p:spPr bwMode="auto">
          <a:xfrm>
            <a:off x="163286" y="152401"/>
            <a:ext cx="8904513" cy="584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200" b="1" dirty="0" smtClean="0"/>
              <a:t>The Common Anatomy Reference Ontology</a:t>
            </a:r>
            <a:endParaRPr lang="en-US" sz="3200" b="1" dirty="0"/>
          </a:p>
        </p:txBody>
      </p:sp>
      <p:sp>
        <p:nvSpPr>
          <p:cNvPr id="22531" name="Text Box 7"/>
          <p:cNvSpPr txBox="1">
            <a:spLocks noChangeArrowheads="1"/>
          </p:cNvSpPr>
          <p:nvPr/>
        </p:nvSpPr>
        <p:spPr bwMode="auto">
          <a:xfrm>
            <a:off x="381000" y="674913"/>
            <a:ext cx="8077200" cy="5262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b="1" dirty="0"/>
              <a:t>CARO is a </a:t>
            </a:r>
            <a:r>
              <a:rPr lang="en-US" b="1" dirty="0" smtClean="0"/>
              <a:t>structural </a:t>
            </a:r>
            <a:r>
              <a:rPr lang="en-US" b="1" dirty="0"/>
              <a:t>classification based on granularity</a:t>
            </a:r>
          </a:p>
          <a:p>
            <a:pPr eaLnBrk="1" hangingPunct="1"/>
            <a:endParaRPr lang="en-US" b="1" dirty="0"/>
          </a:p>
          <a:p>
            <a:pPr eaLnBrk="1" hangingPunct="1"/>
            <a:r>
              <a:rPr lang="en-US" b="1" dirty="0"/>
              <a:t>From the bottom up:</a:t>
            </a:r>
          </a:p>
          <a:p>
            <a:pPr eaLnBrk="1" hangingPunct="1"/>
            <a:r>
              <a:rPr lang="en-US" b="1" dirty="0"/>
              <a:t>	Cell component</a:t>
            </a:r>
          </a:p>
          <a:p>
            <a:pPr eaLnBrk="1" hangingPunct="1"/>
            <a:r>
              <a:rPr lang="en-US" b="1" dirty="0"/>
              <a:t>	Cell</a:t>
            </a:r>
          </a:p>
          <a:p>
            <a:pPr eaLnBrk="1" hangingPunct="1"/>
            <a:r>
              <a:rPr lang="en-US" b="1" dirty="0"/>
              <a:t>	Portion of tissue</a:t>
            </a:r>
          </a:p>
          <a:p>
            <a:pPr eaLnBrk="1" hangingPunct="1"/>
            <a:r>
              <a:rPr lang="en-US" b="1" dirty="0"/>
              <a:t>	Multi-tissue structure</a:t>
            </a:r>
          </a:p>
          <a:p>
            <a:pPr eaLnBrk="1" hangingPunct="1"/>
            <a:endParaRPr lang="en-US" b="1" dirty="0"/>
          </a:p>
          <a:p>
            <a:pPr eaLnBrk="1" hangingPunct="1"/>
            <a:r>
              <a:rPr lang="en-US" b="1" dirty="0"/>
              <a:t>From the top down:</a:t>
            </a:r>
          </a:p>
          <a:p>
            <a:pPr eaLnBrk="1" hangingPunct="1"/>
            <a:r>
              <a:rPr lang="en-US" b="1" dirty="0"/>
              <a:t>	Organism subdivision</a:t>
            </a:r>
          </a:p>
          <a:p>
            <a:pPr eaLnBrk="1" hangingPunct="1"/>
            <a:r>
              <a:rPr lang="en-US" b="1" dirty="0"/>
              <a:t>	Anatomical system</a:t>
            </a:r>
          </a:p>
          <a:p>
            <a:pPr eaLnBrk="1" hangingPunct="1"/>
            <a:endParaRPr lang="en-US" b="1" dirty="0"/>
          </a:p>
          <a:p>
            <a:pPr eaLnBrk="1" hangingPunct="1"/>
            <a:r>
              <a:rPr lang="en-US" b="1" dirty="0" err="1"/>
              <a:t>Acellular</a:t>
            </a:r>
            <a:r>
              <a:rPr lang="en-US" b="1" dirty="0"/>
              <a:t> structures</a:t>
            </a:r>
          </a:p>
        </p:txBody>
      </p:sp>
      <p:pic>
        <p:nvPicPr>
          <p:cNvPr id="22532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58" r="18073" b="5634"/>
          <a:stretch>
            <a:fillRect/>
          </a:stretch>
        </p:blipFill>
        <p:spPr bwMode="auto">
          <a:xfrm>
            <a:off x="6934200" y="1416050"/>
            <a:ext cx="2133600" cy="382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3" name="Picture 1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3838575"/>
            <a:ext cx="2476500" cy="2181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4" name="Picture 1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49" r="17978"/>
          <a:stretch>
            <a:fillRect/>
          </a:stretch>
        </p:blipFill>
        <p:spPr bwMode="auto">
          <a:xfrm>
            <a:off x="4495800" y="1447800"/>
            <a:ext cx="2057400" cy="217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43645" y="5858207"/>
            <a:ext cx="84771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accent6">
                    <a:lumMod val="75000"/>
                  </a:schemeClr>
                </a:solidFill>
              </a:rPr>
              <a:t>CARO is an upper reference ontology that can be used to structure new anatomy ontologies</a:t>
            </a:r>
            <a:endParaRPr lang="en-US" sz="24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32608" y="219240"/>
            <a:ext cx="8692444" cy="6434666"/>
          </a:xfrm>
          <a:prstGeom prst="rect">
            <a:avLst/>
          </a:prstGeom>
          <a:noFill/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1038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Foundational Model of Anatomy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505057" y="1239926"/>
            <a:ext cx="604276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hlinkClick r:id="rId2"/>
              </a:rPr>
              <a:t>http://fme.biostr.washington.edu:8080/FME/</a:t>
            </a:r>
            <a:r>
              <a:rPr lang="en-US" sz="2000" dirty="0" smtClean="0">
                <a:hlinkClick r:id="rId2"/>
              </a:rPr>
              <a:t>index.html</a:t>
            </a:r>
            <a:endParaRPr lang="en-US" sz="2000" dirty="0" smtClean="0"/>
          </a:p>
          <a:p>
            <a:endParaRPr lang="en-US" sz="2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14145" b="10851"/>
          <a:stretch/>
        </p:blipFill>
        <p:spPr>
          <a:xfrm>
            <a:off x="0" y="1818870"/>
            <a:ext cx="9144000" cy="428649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6306816"/>
            <a:ext cx="9173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One of </a:t>
            </a:r>
            <a:r>
              <a:rPr lang="en-US" dirty="0"/>
              <a:t>the largest (</a:t>
            </a:r>
            <a:r>
              <a:rPr lang="en-US" dirty="0" smtClean="0"/>
              <a:t>83,281 classes) and earliest anatomy ontologies, purely structural differentia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19837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9076" y="1081370"/>
            <a:ext cx="9144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/>
              <a:t>Any closed, prescribed list of terms used for classifying data   </a:t>
            </a:r>
            <a:endParaRPr lang="en-US" sz="28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1348353" y="388583"/>
            <a:ext cx="64712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What is a controlled vocabulary?</a:t>
            </a:r>
            <a:endParaRPr lang="en-US" sz="3600" b="1" dirty="0"/>
          </a:p>
        </p:txBody>
      </p:sp>
      <p:sp>
        <p:nvSpPr>
          <p:cNvPr id="6" name="Rectangle 5"/>
          <p:cNvSpPr/>
          <p:nvPr/>
        </p:nvSpPr>
        <p:spPr>
          <a:xfrm>
            <a:off x="1954031" y="1951060"/>
            <a:ext cx="5241596" cy="193899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400" b="1" dirty="0" smtClean="0"/>
              <a:t>Key Features:</a:t>
            </a:r>
          </a:p>
          <a:p>
            <a:pPr marL="342900" indent="-342900">
              <a:buFont typeface="Wingdings" charset="2"/>
              <a:buChar char="§"/>
            </a:pPr>
            <a:r>
              <a:rPr lang="en-US" sz="2400" dirty="0" smtClean="0"/>
              <a:t> Terms are not usually defined.</a:t>
            </a:r>
          </a:p>
          <a:p>
            <a:pPr marL="342900" indent="-342900">
              <a:buFont typeface="Wingdings" charset="2"/>
              <a:buChar char="§"/>
            </a:pPr>
            <a:r>
              <a:rPr lang="en-US" sz="2400" dirty="0" smtClean="0"/>
              <a:t> Relationships between the terms are not usually defined.</a:t>
            </a:r>
          </a:p>
          <a:p>
            <a:pPr marL="342900" indent="-342900">
              <a:buFont typeface="Wingdings" charset="2"/>
              <a:buChar char="§"/>
            </a:pPr>
            <a:r>
              <a:rPr lang="en-US" sz="2400" dirty="0" smtClean="0"/>
              <a:t> Can be a list.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506100" y="4018916"/>
            <a:ext cx="848159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Here is a CV of wines:</a:t>
            </a:r>
          </a:p>
          <a:p>
            <a:r>
              <a:rPr lang="en-US" sz="2400" i="1" dirty="0" smtClean="0">
                <a:solidFill>
                  <a:srgbClr val="800000"/>
                </a:solidFill>
              </a:rPr>
              <a:t>Pinot noir, red, chardonnay, Chianti, Bordeaux, Riesling….</a:t>
            </a:r>
          </a:p>
          <a:p>
            <a:r>
              <a:rPr lang="en-US" sz="2400" dirty="0" smtClean="0"/>
              <a:t>These are all different types- color, location, varietal, and are present in a list.  </a:t>
            </a:r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506100" y="5749845"/>
            <a:ext cx="85234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Another example would be the map locations list at the end of your </a:t>
            </a:r>
            <a:r>
              <a:rPr lang="en-US" sz="2400" dirty="0" err="1" smtClean="0"/>
              <a:t>Gazeteer</a:t>
            </a:r>
            <a:r>
              <a:rPr lang="en-US" sz="2400" dirty="0" smtClean="0"/>
              <a:t>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56567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Spatial.obo</a:t>
            </a:r>
            <a:endParaRPr lang="en-US" dirty="0"/>
          </a:p>
        </p:txBody>
      </p:sp>
      <p:pic>
        <p:nvPicPr>
          <p:cNvPr id="5" name="Picture 4" descr="spatial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807"/>
          <a:stretch/>
        </p:blipFill>
        <p:spPr>
          <a:xfrm>
            <a:off x="266520" y="1107630"/>
            <a:ext cx="4805364" cy="5564374"/>
          </a:xfrm>
          <a:prstGeom prst="rect">
            <a:avLst/>
          </a:prstGeom>
        </p:spPr>
      </p:pic>
      <p:pic>
        <p:nvPicPr>
          <p:cNvPr id="6" name="Picture 5" descr="spatial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193"/>
          <a:stretch/>
        </p:blipFill>
        <p:spPr>
          <a:xfrm>
            <a:off x="4354014" y="1661333"/>
            <a:ext cx="4805364" cy="5096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00214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2262"/>
            <a:ext cx="8229600" cy="1143000"/>
          </a:xfrm>
        </p:spPr>
        <p:txBody>
          <a:bodyPr>
            <a:noAutofit/>
          </a:bodyPr>
          <a:lstStyle/>
          <a:p>
            <a:r>
              <a:rPr lang="en-US" sz="4000" b="1" dirty="0" smtClean="0"/>
              <a:t>Species-centric ontologies</a:t>
            </a:r>
            <a:br>
              <a:rPr lang="en-US" sz="4000" b="1" dirty="0" smtClean="0"/>
            </a:br>
            <a:r>
              <a:rPr lang="en-US" sz="3200" b="1" dirty="0" smtClean="0"/>
              <a:t>The </a:t>
            </a:r>
            <a:r>
              <a:rPr lang="en-US" sz="3200" b="1" dirty="0" err="1"/>
              <a:t>Z</a:t>
            </a:r>
            <a:r>
              <a:rPr lang="en-US" sz="3200" b="1" dirty="0" err="1" smtClean="0"/>
              <a:t>ebrafish</a:t>
            </a:r>
            <a:r>
              <a:rPr lang="en-US" sz="3200" b="1" dirty="0" smtClean="0"/>
              <a:t> Anatomy Ontology</a:t>
            </a:r>
            <a:endParaRPr lang="en-US" sz="3200" b="1" dirty="0"/>
          </a:p>
        </p:txBody>
      </p:sp>
      <p:pic>
        <p:nvPicPr>
          <p:cNvPr id="4" name="Picture 3" descr="zfaneuralcrest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21" r="23107" b="18973"/>
          <a:stretch/>
        </p:blipFill>
        <p:spPr>
          <a:xfrm>
            <a:off x="206009" y="2841406"/>
            <a:ext cx="8497277" cy="33389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30117" b="30475"/>
          <a:stretch/>
        </p:blipFill>
        <p:spPr>
          <a:xfrm>
            <a:off x="457200" y="1479627"/>
            <a:ext cx="2857500" cy="112608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5800" y="1605413"/>
            <a:ext cx="2921000" cy="1574800"/>
          </a:xfrm>
          <a:prstGeom prst="rect">
            <a:avLst/>
          </a:prstGeom>
        </p:spPr>
      </p:pic>
      <p:sp>
        <p:nvSpPr>
          <p:cNvPr id="7" name="Rectangle 7"/>
          <p:cNvSpPr>
            <a:spLocks noChangeArrowheads="1"/>
          </p:cNvSpPr>
          <p:nvPr/>
        </p:nvSpPr>
        <p:spPr bwMode="auto">
          <a:xfrm>
            <a:off x="0" y="6297138"/>
            <a:ext cx="91440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 defTabSz="457200">
              <a:buClr>
                <a:srgbClr val="000000"/>
              </a:buClr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b="1" dirty="0" smtClean="0">
                <a:solidFill>
                  <a:srgbClr val="000000"/>
                </a:solidFill>
              </a:rPr>
              <a:t>Used to record gene expression and phenotypes at different stages of development </a:t>
            </a:r>
            <a:endParaRPr lang="en-US" b="1" dirty="0">
              <a:solidFill>
                <a:srgbClr val="0000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32608" y="219240"/>
            <a:ext cx="8692444" cy="6434666"/>
          </a:xfrm>
          <a:prstGeom prst="rect">
            <a:avLst/>
          </a:prstGeom>
          <a:noFill/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2"/>
                </a:solidFill>
              </a:ln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07911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b="1" dirty="0" smtClean="0"/>
              <a:t>Representing development: three different approaches</a:t>
            </a:r>
            <a:endParaRPr lang="en-US" sz="36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487" y="1632555"/>
            <a:ext cx="3641222" cy="432581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5961859"/>
            <a:ext cx="30210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EMAP mouse anatomy – each granular developmental stage has a </a:t>
            </a:r>
            <a:r>
              <a:rPr lang="en-US" dirty="0" err="1" smtClean="0"/>
              <a:t>partonomy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8282" y="1632555"/>
            <a:ext cx="3254783" cy="412339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914709" y="5961859"/>
            <a:ext cx="23046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Fruitfly</a:t>
            </a:r>
            <a:r>
              <a:rPr lang="en-US" dirty="0" smtClean="0"/>
              <a:t> – </a:t>
            </a:r>
            <a:r>
              <a:rPr lang="en-US" dirty="0" err="1" smtClean="0"/>
              <a:t>partonomy</a:t>
            </a:r>
            <a:r>
              <a:rPr lang="en-US" dirty="0" smtClean="0"/>
              <a:t> by life cycle stage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604217" y="5684860"/>
            <a:ext cx="24927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Zebrafish</a:t>
            </a:r>
            <a:r>
              <a:rPr lang="en-US" dirty="0" smtClean="0"/>
              <a:t>- each structure has a start stage and an end stage</a:t>
            </a:r>
            <a:endParaRPr lang="en-US" dirty="0"/>
          </a:p>
        </p:txBody>
      </p:sp>
      <p:sp>
        <p:nvSpPr>
          <p:cNvPr id="11" name="Oval 10"/>
          <p:cNvSpPr/>
          <p:nvPr/>
        </p:nvSpPr>
        <p:spPr>
          <a:xfrm>
            <a:off x="6945208" y="1818869"/>
            <a:ext cx="1741592" cy="70559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pancreas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7899060" y="4311975"/>
            <a:ext cx="1244940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Adult stage</a:t>
            </a:r>
            <a:endParaRPr lang="en-US" dirty="0"/>
          </a:p>
        </p:txBody>
      </p:sp>
      <p:cxnSp>
        <p:nvCxnSpPr>
          <p:cNvPr id="15" name="Straight Arrow Connector 14"/>
          <p:cNvCxnSpPr>
            <a:stCxn id="11" idx="5"/>
          </p:cNvCxnSpPr>
          <p:nvPr/>
        </p:nvCxnSpPr>
        <p:spPr>
          <a:xfrm>
            <a:off x="8431750" y="2421133"/>
            <a:ext cx="255050" cy="189084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521912" y="3409526"/>
            <a:ext cx="1933041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/>
              <a:t>Hatching:Long-pec</a:t>
            </a:r>
            <a:endParaRPr lang="en-US" dirty="0"/>
          </a:p>
        </p:txBody>
      </p:sp>
      <p:cxnSp>
        <p:nvCxnSpPr>
          <p:cNvPr id="18" name="Straight Arrow Connector 17"/>
          <p:cNvCxnSpPr/>
          <p:nvPr/>
        </p:nvCxnSpPr>
        <p:spPr>
          <a:xfrm flipH="1">
            <a:off x="7290116" y="2524465"/>
            <a:ext cx="188132" cy="88506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6287358" y="2587185"/>
            <a:ext cx="1190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Start stage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8063471" y="2924251"/>
            <a:ext cx="1093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End stage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777632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ext Box 1"/>
          <p:cNvSpPr txBox="1">
            <a:spLocks noChangeArrowheads="1"/>
          </p:cNvSpPr>
          <p:nvPr/>
        </p:nvSpPr>
        <p:spPr bwMode="auto">
          <a:xfrm>
            <a:off x="304800" y="-609600"/>
            <a:ext cx="8648700" cy="213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 defTabSz="4572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defTabSz="4572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buClr>
                <a:srgbClr val="000000"/>
              </a:buClr>
              <a:buSzPct val="100000"/>
            </a:pPr>
            <a:r>
              <a:rPr lang="en-US" sz="3200" b="1" dirty="0">
                <a:solidFill>
                  <a:srgbClr val="000000"/>
                </a:solidFill>
              </a:rPr>
              <a:t>Multi-species anatomy ontologies</a:t>
            </a:r>
            <a:endParaRPr lang="en-US" sz="2800" b="1" dirty="0">
              <a:solidFill>
                <a:srgbClr val="000000"/>
              </a:solidFill>
            </a:endParaRPr>
          </a:p>
        </p:txBody>
      </p:sp>
      <p:sp>
        <p:nvSpPr>
          <p:cNvPr id="26627" name="Text Box 2"/>
          <p:cNvSpPr txBox="1">
            <a:spLocks noChangeArrowheads="1"/>
          </p:cNvSpPr>
          <p:nvPr/>
        </p:nvSpPr>
        <p:spPr bwMode="auto">
          <a:xfrm>
            <a:off x="6172200" y="990600"/>
            <a:ext cx="2514600" cy="434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defTabSz="457200" eaLnBrk="0" hangingPunct="0"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defTabSz="457200" eaLnBrk="0" hangingPunct="0"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ts val="700"/>
              </a:spcBef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b="1">
                <a:solidFill>
                  <a:srgbClr val="000000"/>
                </a:solidFill>
              </a:rPr>
              <a:t>  Seed plants</a:t>
            </a:r>
          </a:p>
          <a:p>
            <a:pPr algn="ctr" eaLnBrk="1" hangingPunct="1">
              <a:spcAft>
                <a:spcPts val="1200"/>
              </a:spcAft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sz="1400" b="1">
                <a:solidFill>
                  <a:srgbClr val="000000"/>
                </a:solidFill>
              </a:rPr>
              <a:t>(Angiosperms and Gymnosperms)</a:t>
            </a:r>
          </a:p>
          <a:p>
            <a:pPr algn="ctr" eaLnBrk="1" hangingPunct="1">
              <a:spcBef>
                <a:spcPts val="700"/>
              </a:spcBef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b="1">
                <a:solidFill>
                  <a:srgbClr val="000000"/>
                </a:solidFill>
              </a:rPr>
              <a:t> Pteridophytes</a:t>
            </a:r>
          </a:p>
          <a:p>
            <a:pPr algn="ctr" eaLnBrk="1" hangingPunct="1">
              <a:spcAft>
                <a:spcPts val="600"/>
              </a:spcAft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sz="1800" b="1">
                <a:solidFill>
                  <a:srgbClr val="000000"/>
                </a:solidFill>
              </a:rPr>
              <a:t>(Ferns and Lycopods)</a:t>
            </a:r>
          </a:p>
          <a:p>
            <a:pPr algn="ctr" eaLnBrk="1" hangingPunct="1">
              <a:spcAft>
                <a:spcPts val="600"/>
              </a:spcAft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b="1">
              <a:solidFill>
                <a:srgbClr val="000000"/>
              </a:solidFill>
            </a:endParaRPr>
          </a:p>
          <a:p>
            <a:pPr algn="ctr" eaLnBrk="1" hangingPunct="1"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b="1">
                <a:solidFill>
                  <a:srgbClr val="000000"/>
                </a:solidFill>
              </a:rPr>
              <a:t>Bryophytes</a:t>
            </a:r>
          </a:p>
          <a:p>
            <a:pPr algn="ctr" eaLnBrk="1" hangingPunct="1">
              <a:spcBef>
                <a:spcPts val="700"/>
              </a:spcBef>
              <a:spcAft>
                <a:spcPts val="3000"/>
              </a:spcAft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sz="1800" b="1">
                <a:solidFill>
                  <a:srgbClr val="000000"/>
                </a:solidFill>
              </a:rPr>
              <a:t>(Mosses, Hornworts and Liverworts)</a:t>
            </a:r>
          </a:p>
          <a:p>
            <a:pPr algn="ctr" eaLnBrk="1" hangingPunct="1">
              <a:spcBef>
                <a:spcPts val="700"/>
              </a:spcBef>
              <a:spcAft>
                <a:spcPts val="3000"/>
              </a:spcAft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b="1">
                <a:solidFill>
                  <a:srgbClr val="000000"/>
                </a:solidFill>
              </a:rPr>
              <a:t>Algae </a:t>
            </a:r>
          </a:p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sz="1800" b="1">
              <a:solidFill>
                <a:srgbClr val="000000"/>
              </a:solidFill>
            </a:endParaRPr>
          </a:p>
          <a:p>
            <a:pPr algn="ctr"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sz="1800" b="1">
              <a:solidFill>
                <a:srgbClr val="000000"/>
              </a:solidFill>
            </a:endParaRPr>
          </a:p>
          <a:p>
            <a:pPr eaLnBrk="1" hangingPunct="1">
              <a:spcBef>
                <a:spcPts val="700"/>
              </a:spcBef>
              <a:spcAft>
                <a:spcPts val="3000"/>
              </a:spcAft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b="1">
              <a:solidFill>
                <a:srgbClr val="000000"/>
              </a:solidFill>
            </a:endParaRPr>
          </a:p>
        </p:txBody>
      </p:sp>
      <p:pic>
        <p:nvPicPr>
          <p:cNvPr id="266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407" y="1066800"/>
            <a:ext cx="5457825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26629" name="Text Box 5"/>
          <p:cNvSpPr txBox="1">
            <a:spLocks noChangeArrowheads="1"/>
          </p:cNvSpPr>
          <p:nvPr/>
        </p:nvSpPr>
        <p:spPr bwMode="auto">
          <a:xfrm>
            <a:off x="6540831" y="6370126"/>
            <a:ext cx="2825750" cy="3263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defTabSz="4572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defTabSz="4572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sz="1600" dirty="0">
                <a:solidFill>
                  <a:srgbClr val="000000"/>
                </a:solidFill>
              </a:rPr>
              <a:t>Bowman et al, Cell, 2007</a:t>
            </a:r>
          </a:p>
        </p:txBody>
      </p:sp>
      <p:sp>
        <p:nvSpPr>
          <p:cNvPr id="26630" name="TextBox 5"/>
          <p:cNvSpPr txBox="1">
            <a:spLocks noChangeArrowheads="1"/>
          </p:cNvSpPr>
          <p:nvPr/>
        </p:nvSpPr>
        <p:spPr bwMode="auto">
          <a:xfrm>
            <a:off x="3140075" y="609600"/>
            <a:ext cx="30194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b="1" dirty="0">
                <a:solidFill>
                  <a:srgbClr val="000000"/>
                </a:solidFill>
              </a:rPr>
              <a:t>The Plant Ontology</a:t>
            </a:r>
          </a:p>
        </p:txBody>
      </p:sp>
      <p:sp>
        <p:nvSpPr>
          <p:cNvPr id="26631" name="Rectangle 7"/>
          <p:cNvSpPr>
            <a:spLocks noChangeArrowheads="1"/>
          </p:cNvSpPr>
          <p:nvPr/>
        </p:nvSpPr>
        <p:spPr bwMode="auto">
          <a:xfrm>
            <a:off x="228600" y="5943600"/>
            <a:ext cx="82296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defTabSz="457200">
              <a:buClr>
                <a:srgbClr val="000000"/>
              </a:buClr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1" dirty="0">
                <a:solidFill>
                  <a:srgbClr val="000000"/>
                </a:solidFill>
              </a:rPr>
              <a:t>Challenge is in representing diversity in anatomy, morphology, life cycles, growth patterns </a:t>
            </a:r>
          </a:p>
        </p:txBody>
      </p:sp>
      <p:sp>
        <p:nvSpPr>
          <p:cNvPr id="8" name="Rectangle 7"/>
          <p:cNvSpPr/>
          <p:nvPr/>
        </p:nvSpPr>
        <p:spPr>
          <a:xfrm>
            <a:off x="232608" y="219240"/>
            <a:ext cx="8692444" cy="6434666"/>
          </a:xfrm>
          <a:prstGeom prst="rect">
            <a:avLst/>
          </a:prstGeom>
          <a:noFill/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2"/>
                </a:solidFill>
              </a:ln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3836007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b="1" dirty="0" smtClean="0"/>
              <a:t>Ontologies built for one species </a:t>
            </a:r>
            <a:r>
              <a:rPr lang="en-US" sz="3600" b="1" dirty="0" smtClean="0"/>
              <a:t>may not </a:t>
            </a:r>
            <a:r>
              <a:rPr lang="en-US" sz="3600" b="1" dirty="0" smtClean="0"/>
              <a:t>work for others</a:t>
            </a:r>
            <a:endParaRPr lang="en-US" sz="36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527856"/>
            <a:ext cx="4533900" cy="5029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8491" y="1590832"/>
            <a:ext cx="2557250" cy="277144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6620032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 smtClean="0"/>
              <a:t>http://fme.biostr.washington.edu:8080/FME/index.html</a:t>
            </a:r>
            <a:endParaRPr lang="en-US" sz="1200" dirty="0"/>
          </a:p>
        </p:txBody>
      </p:sp>
      <p:sp>
        <p:nvSpPr>
          <p:cNvPr id="8" name="Rectangle 7"/>
          <p:cNvSpPr/>
          <p:nvPr/>
        </p:nvSpPr>
        <p:spPr>
          <a:xfrm>
            <a:off x="5206295" y="4223779"/>
            <a:ext cx="393770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/>
              <a:t>http://ccm.ucdavis.edu/bcancercd/22/mouse_figure.html</a:t>
            </a:r>
            <a:endParaRPr lang="en-US" sz="12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6295" y="4562234"/>
            <a:ext cx="1306538" cy="2057798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32608" y="219240"/>
            <a:ext cx="8692444" cy="6434666"/>
          </a:xfrm>
          <a:prstGeom prst="rect">
            <a:avLst/>
          </a:prstGeom>
          <a:noFill/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2"/>
                </a:solidFill>
              </a:ln>
              <a:solidFill>
                <a:schemeClr val="tx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5"/>
          <a:srcRect l="5320" r="15264"/>
          <a:stretch/>
        </p:blipFill>
        <p:spPr>
          <a:xfrm>
            <a:off x="6598426" y="5083589"/>
            <a:ext cx="2239038" cy="104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089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960" y="1118086"/>
            <a:ext cx="7908583" cy="4835231"/>
          </a:xfrm>
          <a:prstGeom prst="rect">
            <a:avLst/>
          </a:prstGeom>
        </p:spPr>
      </p:pic>
      <p:sp>
        <p:nvSpPr>
          <p:cNvPr id="2" name="Text Box 4"/>
          <p:cNvSpPr txBox="1">
            <a:spLocks noChangeArrowheads="1"/>
          </p:cNvSpPr>
          <p:nvPr/>
        </p:nvSpPr>
        <p:spPr bwMode="auto">
          <a:xfrm>
            <a:off x="232608" y="304800"/>
            <a:ext cx="8692444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 b="1" dirty="0" err="1" smtClean="0"/>
              <a:t>Uberon</a:t>
            </a:r>
            <a:r>
              <a:rPr lang="en-US" sz="3200" b="1" dirty="0" smtClean="0"/>
              <a:t> – a multi-species ontology for </a:t>
            </a:r>
            <a:r>
              <a:rPr lang="en-US" sz="3200" b="1" dirty="0" err="1" smtClean="0"/>
              <a:t>phenomics</a:t>
            </a:r>
            <a:r>
              <a:rPr lang="en-US" sz="3200" b="1" dirty="0" smtClean="0"/>
              <a:t> and </a:t>
            </a:r>
            <a:r>
              <a:rPr lang="en-US" sz="3200" b="1" dirty="0" err="1" smtClean="0"/>
              <a:t>evo-devo</a:t>
            </a:r>
            <a:r>
              <a:rPr lang="en-US" sz="3200" b="1" dirty="0" smtClean="0"/>
              <a:t> analyses</a:t>
            </a:r>
            <a:endParaRPr lang="en-US" sz="3200" b="1" dirty="0"/>
          </a:p>
        </p:txBody>
      </p:sp>
      <p:sp>
        <p:nvSpPr>
          <p:cNvPr id="4" name="Rectangle 3"/>
          <p:cNvSpPr/>
          <p:nvPr/>
        </p:nvSpPr>
        <p:spPr>
          <a:xfrm>
            <a:off x="232608" y="219240"/>
            <a:ext cx="8692444" cy="6434666"/>
          </a:xfrm>
          <a:prstGeom prst="rect">
            <a:avLst/>
          </a:prstGeom>
          <a:noFill/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2"/>
                </a:solidFill>
              </a:ln>
              <a:solidFill>
                <a:schemeClr val="tx2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320023" y="5918043"/>
            <a:ext cx="2136723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err="1" smtClean="0">
                <a:hlinkClick r:id="rId3"/>
              </a:rPr>
              <a:t>Uberon.org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37879946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>Example of complexity arising from multiple species-contexts</a:t>
            </a:r>
            <a:endParaRPr lang="en-US" b="1" dirty="0"/>
          </a:p>
        </p:txBody>
      </p:sp>
      <p:sp>
        <p:nvSpPr>
          <p:cNvPr id="5" name="Rounded Rectangle 4"/>
          <p:cNvSpPr/>
          <p:nvPr/>
        </p:nvSpPr>
        <p:spPr>
          <a:xfrm>
            <a:off x="3797305" y="4608734"/>
            <a:ext cx="1447800" cy="457200"/>
          </a:xfrm>
          <a:prstGeom prst="roundRect">
            <a:avLst/>
          </a:prstGeom>
          <a:blipFill rotWithShape="1">
            <a:blip r:embed="rId2"/>
            <a:tile tx="0" ty="0" sx="100000" sy="100000" flip="none" algn="tl"/>
          </a:blip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erythrocyte</a:t>
            </a:r>
            <a:endParaRPr lang="en-US" dirty="0"/>
          </a:p>
        </p:txBody>
      </p:sp>
      <p:sp>
        <p:nvSpPr>
          <p:cNvPr id="59" name="Rounded Rectangle 58"/>
          <p:cNvSpPr/>
          <p:nvPr/>
        </p:nvSpPr>
        <p:spPr>
          <a:xfrm>
            <a:off x="3797305" y="2209803"/>
            <a:ext cx="1447800" cy="457200"/>
          </a:xfrm>
          <a:prstGeom prst="roundRect">
            <a:avLst/>
          </a:prstGeom>
          <a:blipFill rotWithShape="1">
            <a:blip r:embed="rId2"/>
            <a:tile tx="0" ty="0" sx="100000" sy="100000" flip="none" algn="tl"/>
          </a:blip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cell</a:t>
            </a:r>
            <a:endParaRPr lang="en-US" dirty="0"/>
          </a:p>
        </p:txBody>
      </p:sp>
      <p:sp>
        <p:nvSpPr>
          <p:cNvPr id="60" name="Rounded Rectangle 59"/>
          <p:cNvSpPr/>
          <p:nvPr/>
        </p:nvSpPr>
        <p:spPr>
          <a:xfrm>
            <a:off x="2844805" y="3433464"/>
            <a:ext cx="1447800" cy="649070"/>
          </a:xfrm>
          <a:prstGeom prst="roundRect">
            <a:avLst/>
          </a:prstGeom>
          <a:blipFill rotWithShape="1">
            <a:blip r:embed="rId2"/>
            <a:tile tx="0" ty="0" sx="100000" sy="100000" flip="none" algn="tl"/>
          </a:blip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nucleate cell</a:t>
            </a:r>
            <a:endParaRPr lang="en-US" dirty="0"/>
          </a:p>
        </p:txBody>
      </p:sp>
      <p:sp>
        <p:nvSpPr>
          <p:cNvPr id="61" name="Rounded Rectangle 60"/>
          <p:cNvSpPr/>
          <p:nvPr/>
        </p:nvSpPr>
        <p:spPr>
          <a:xfrm>
            <a:off x="4826005" y="3433464"/>
            <a:ext cx="1447800" cy="649070"/>
          </a:xfrm>
          <a:prstGeom prst="roundRect">
            <a:avLst/>
          </a:prstGeom>
          <a:blipFill rotWithShape="1">
            <a:blip r:embed="rId2"/>
            <a:tile tx="0" ty="0" sx="100000" sy="100000" flip="none" algn="tl"/>
          </a:blip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enucleate cell</a:t>
            </a:r>
            <a:endParaRPr lang="en-US" dirty="0"/>
          </a:p>
        </p:txBody>
      </p:sp>
      <p:cxnSp>
        <p:nvCxnSpPr>
          <p:cNvPr id="19" name="Straight Arrow Connector 18"/>
          <p:cNvCxnSpPr>
            <a:stCxn id="60" idx="0"/>
          </p:cNvCxnSpPr>
          <p:nvPr/>
        </p:nvCxnSpPr>
        <p:spPr>
          <a:xfrm rot="5400000" flipH="1" flipV="1">
            <a:off x="3547426" y="2688283"/>
            <a:ext cx="766461" cy="72390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61" idx="0"/>
          </p:cNvCxnSpPr>
          <p:nvPr/>
        </p:nvCxnSpPr>
        <p:spPr>
          <a:xfrm rot="16200000" flipV="1">
            <a:off x="4804727" y="2688286"/>
            <a:ext cx="766459" cy="72389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5" idx="0"/>
          </p:cNvCxnSpPr>
          <p:nvPr/>
        </p:nvCxnSpPr>
        <p:spPr>
          <a:xfrm rot="5400000" flipH="1" flipV="1">
            <a:off x="4772457" y="3831284"/>
            <a:ext cx="526198" cy="102870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 flipH="1">
            <a:off x="5856293" y="4290539"/>
            <a:ext cx="1459043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/>
              <a:t>not applicable in all contexts</a:t>
            </a:r>
            <a:endParaRPr lang="en-US" sz="2000" b="1" dirty="0"/>
          </a:p>
        </p:txBody>
      </p:sp>
      <p:cxnSp>
        <p:nvCxnSpPr>
          <p:cNvPr id="37" name="Straight Connector 36"/>
          <p:cNvCxnSpPr/>
          <p:nvPr/>
        </p:nvCxnSpPr>
        <p:spPr>
          <a:xfrm rot="10800000">
            <a:off x="5245105" y="4331735"/>
            <a:ext cx="611189" cy="272534"/>
          </a:xfrm>
          <a:prstGeom prst="line">
            <a:avLst/>
          </a:prstGeom>
          <a:ln>
            <a:solidFill>
              <a:schemeClr val="tx1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232608" y="219240"/>
            <a:ext cx="8692444" cy="6434666"/>
          </a:xfrm>
          <a:prstGeom prst="rect">
            <a:avLst/>
          </a:prstGeom>
          <a:noFill/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2"/>
                </a:solidFill>
              </a:ln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37870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b="1" dirty="0" smtClean="0"/>
              <a:t>Example of complexity arising from multiple species-contexts</a:t>
            </a:r>
            <a:endParaRPr lang="en-US" sz="4000" b="1" dirty="0"/>
          </a:p>
        </p:txBody>
      </p:sp>
      <p:sp>
        <p:nvSpPr>
          <p:cNvPr id="5" name="Rounded Rectangle 4"/>
          <p:cNvSpPr/>
          <p:nvPr/>
        </p:nvSpPr>
        <p:spPr>
          <a:xfrm>
            <a:off x="3071585" y="3955586"/>
            <a:ext cx="1447800" cy="457200"/>
          </a:xfrm>
          <a:prstGeom prst="roundRect">
            <a:avLst/>
          </a:prstGeom>
          <a:blipFill rotWithShape="1">
            <a:blip r:embed="rId2"/>
            <a:tile tx="0" ty="0" sx="100000" sy="100000" flip="none" algn="tl"/>
          </a:blip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erythrocyte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2119085" y="5022386"/>
            <a:ext cx="1447800" cy="6096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nucleate erythrocyte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4062185" y="5022386"/>
            <a:ext cx="1447800" cy="6096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enucleate erythrocyte</a:t>
            </a:r>
            <a:endParaRPr lang="en-US" dirty="0"/>
          </a:p>
        </p:txBody>
      </p:sp>
      <p:cxnSp>
        <p:nvCxnSpPr>
          <p:cNvPr id="9" name="Straight Arrow Connector 8"/>
          <p:cNvCxnSpPr>
            <a:stCxn id="6" idx="0"/>
          </p:cNvCxnSpPr>
          <p:nvPr/>
        </p:nvCxnSpPr>
        <p:spPr>
          <a:xfrm rot="5400000" flipH="1" flipV="1">
            <a:off x="2900135" y="4355636"/>
            <a:ext cx="609600" cy="7239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7" idx="0"/>
          </p:cNvCxnSpPr>
          <p:nvPr/>
        </p:nvCxnSpPr>
        <p:spPr>
          <a:xfrm rot="16200000" flipV="1">
            <a:off x="4119335" y="4355636"/>
            <a:ext cx="609600" cy="7239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Rounded Rectangle 58"/>
          <p:cNvSpPr/>
          <p:nvPr/>
        </p:nvSpPr>
        <p:spPr>
          <a:xfrm>
            <a:off x="3071585" y="1556655"/>
            <a:ext cx="1447800" cy="457200"/>
          </a:xfrm>
          <a:prstGeom prst="roundRect">
            <a:avLst/>
          </a:prstGeom>
          <a:blipFill rotWithShape="1">
            <a:blip r:embed="rId2"/>
            <a:tile tx="0" ty="0" sx="100000" sy="100000" flip="none" algn="tl"/>
          </a:blip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cell</a:t>
            </a:r>
            <a:endParaRPr lang="en-US" dirty="0"/>
          </a:p>
        </p:txBody>
      </p:sp>
      <p:sp>
        <p:nvSpPr>
          <p:cNvPr id="60" name="Rounded Rectangle 59"/>
          <p:cNvSpPr/>
          <p:nvPr/>
        </p:nvSpPr>
        <p:spPr>
          <a:xfrm>
            <a:off x="2119085" y="2780316"/>
            <a:ext cx="1447800" cy="649070"/>
          </a:xfrm>
          <a:prstGeom prst="roundRect">
            <a:avLst/>
          </a:prstGeom>
          <a:blipFill rotWithShape="1">
            <a:blip r:embed="rId2"/>
            <a:tile tx="0" ty="0" sx="100000" sy="100000" flip="none" algn="tl"/>
          </a:blip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nucleate cell</a:t>
            </a:r>
            <a:endParaRPr lang="en-US" dirty="0"/>
          </a:p>
        </p:txBody>
      </p:sp>
      <p:sp>
        <p:nvSpPr>
          <p:cNvPr id="61" name="Rounded Rectangle 60"/>
          <p:cNvSpPr/>
          <p:nvPr/>
        </p:nvSpPr>
        <p:spPr>
          <a:xfrm>
            <a:off x="4100285" y="2780316"/>
            <a:ext cx="1447800" cy="649070"/>
          </a:xfrm>
          <a:prstGeom prst="roundRect">
            <a:avLst/>
          </a:prstGeom>
          <a:blipFill rotWithShape="1">
            <a:blip r:embed="rId2"/>
            <a:tile tx="0" ty="0" sx="100000" sy="100000" flip="none" algn="tl"/>
          </a:blip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enucleate cell</a:t>
            </a:r>
            <a:endParaRPr lang="en-US" dirty="0"/>
          </a:p>
        </p:txBody>
      </p:sp>
      <p:cxnSp>
        <p:nvCxnSpPr>
          <p:cNvPr id="19" name="Straight Arrow Connector 18"/>
          <p:cNvCxnSpPr>
            <a:stCxn id="60" idx="0"/>
          </p:cNvCxnSpPr>
          <p:nvPr/>
        </p:nvCxnSpPr>
        <p:spPr>
          <a:xfrm rot="5400000" flipH="1" flipV="1">
            <a:off x="2821706" y="2035135"/>
            <a:ext cx="766461" cy="72390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61" idx="0"/>
          </p:cNvCxnSpPr>
          <p:nvPr/>
        </p:nvCxnSpPr>
        <p:spPr>
          <a:xfrm rot="16200000" flipV="1">
            <a:off x="4079007" y="2035138"/>
            <a:ext cx="766459" cy="72389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5" idx="0"/>
            <a:endCxn id="59" idx="2"/>
          </p:cNvCxnSpPr>
          <p:nvPr/>
        </p:nvCxnSpPr>
        <p:spPr>
          <a:xfrm rot="5400000" flipH="1" flipV="1">
            <a:off x="2824620" y="2984721"/>
            <a:ext cx="1941731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6" idx="0"/>
            <a:endCxn id="60" idx="2"/>
          </p:cNvCxnSpPr>
          <p:nvPr/>
        </p:nvCxnSpPr>
        <p:spPr>
          <a:xfrm rot="5400000" flipH="1" flipV="1">
            <a:off x="2046485" y="4225886"/>
            <a:ext cx="15930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endCxn id="61" idx="2"/>
          </p:cNvCxnSpPr>
          <p:nvPr/>
        </p:nvCxnSpPr>
        <p:spPr>
          <a:xfrm rot="16200000" flipV="1">
            <a:off x="3875286" y="4378285"/>
            <a:ext cx="1897800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ounded Rectangle 15"/>
          <p:cNvSpPr/>
          <p:nvPr/>
        </p:nvSpPr>
        <p:spPr>
          <a:xfrm>
            <a:off x="2004388" y="5823855"/>
            <a:ext cx="1675606" cy="7620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zebrafish</a:t>
            </a:r>
            <a:r>
              <a:rPr lang="en-US" dirty="0" smtClean="0"/>
              <a:t> nucleate erythrocyte</a:t>
            </a:r>
            <a:endParaRPr lang="en-US" dirty="0"/>
          </a:p>
        </p:txBody>
      </p:sp>
      <p:sp>
        <p:nvSpPr>
          <p:cNvPr id="22" name="Rounded Rectangle 21"/>
          <p:cNvSpPr/>
          <p:nvPr/>
        </p:nvSpPr>
        <p:spPr>
          <a:xfrm>
            <a:off x="4214585" y="5823855"/>
            <a:ext cx="1447800" cy="6096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human erythrocyte</a:t>
            </a:r>
            <a:endParaRPr lang="en-US" dirty="0"/>
          </a:p>
        </p:txBody>
      </p:sp>
      <p:cxnSp>
        <p:nvCxnSpPr>
          <p:cNvPr id="24" name="Straight Arrow Connector 23"/>
          <p:cNvCxnSpPr>
            <a:stCxn id="16" idx="0"/>
            <a:endCxn id="6" idx="2"/>
          </p:cNvCxnSpPr>
          <p:nvPr/>
        </p:nvCxnSpPr>
        <p:spPr>
          <a:xfrm rot="5400000" flipH="1" flipV="1">
            <a:off x="2746654" y="5727524"/>
            <a:ext cx="191869" cy="794"/>
          </a:xfrm>
          <a:prstGeom prst="straightConnector1">
            <a:avLst/>
          </a:prstGeom>
          <a:ln w="101600" cmpd="tri"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rot="5400000">
            <a:off x="4728253" y="5727917"/>
            <a:ext cx="191870" cy="6"/>
          </a:xfrm>
          <a:prstGeom prst="straightConnector1">
            <a:avLst/>
          </a:prstGeom>
          <a:ln w="101600" cmpd="tri"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548410" y="6064123"/>
            <a:ext cx="126267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/>
              <a:t>ZFA:0009256</a:t>
            </a:r>
            <a:endParaRPr lang="en-US" sz="1400" dirty="0"/>
          </a:p>
        </p:txBody>
      </p:sp>
      <p:cxnSp>
        <p:nvCxnSpPr>
          <p:cNvPr id="35" name="Straight Arrow Connector 34"/>
          <p:cNvCxnSpPr/>
          <p:nvPr/>
        </p:nvCxnSpPr>
        <p:spPr>
          <a:xfrm rot="16200000" flipV="1">
            <a:off x="1071138" y="4890603"/>
            <a:ext cx="1219201" cy="64730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rot="5400000" flipH="1" flipV="1">
            <a:off x="5318800" y="4756371"/>
            <a:ext cx="1411071" cy="7239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Rectangle 42"/>
          <p:cNvSpPr/>
          <p:nvPr/>
        </p:nvSpPr>
        <p:spPr>
          <a:xfrm>
            <a:off x="867052" y="4043453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44" name="Rectangle 43"/>
          <p:cNvSpPr/>
          <p:nvPr/>
        </p:nvSpPr>
        <p:spPr>
          <a:xfrm>
            <a:off x="6386286" y="3955586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45" name="Rectangle 44"/>
          <p:cNvSpPr/>
          <p:nvPr/>
        </p:nvSpPr>
        <p:spPr>
          <a:xfrm>
            <a:off x="1814285" y="4653848"/>
            <a:ext cx="116299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/>
              <a:t>CL:0000562</a:t>
            </a:r>
            <a:endParaRPr lang="en-US" sz="1400" dirty="0"/>
          </a:p>
        </p:txBody>
      </p:sp>
      <p:sp>
        <p:nvSpPr>
          <p:cNvPr id="46" name="Rectangle 45"/>
          <p:cNvSpPr/>
          <p:nvPr/>
        </p:nvSpPr>
        <p:spPr>
          <a:xfrm>
            <a:off x="3796280" y="3647809"/>
            <a:ext cx="116299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/>
              <a:t>CL:0000232</a:t>
            </a:r>
            <a:endParaRPr lang="en-US" sz="1400" dirty="0"/>
          </a:p>
        </p:txBody>
      </p:sp>
      <p:sp>
        <p:nvSpPr>
          <p:cNvPr id="47" name="Rectangle 46"/>
          <p:cNvSpPr/>
          <p:nvPr/>
        </p:nvSpPr>
        <p:spPr>
          <a:xfrm>
            <a:off x="4824191" y="4652359"/>
            <a:ext cx="116299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/>
              <a:t>CL:0000592</a:t>
            </a:r>
            <a:endParaRPr lang="en-US" sz="1400" dirty="0"/>
          </a:p>
        </p:txBody>
      </p:sp>
      <p:sp>
        <p:nvSpPr>
          <p:cNvPr id="48" name="Rectangle 47"/>
          <p:cNvSpPr/>
          <p:nvPr/>
        </p:nvSpPr>
        <p:spPr>
          <a:xfrm>
            <a:off x="5804786" y="5823857"/>
            <a:ext cx="109944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/>
              <a:t>FMA:81100</a:t>
            </a:r>
            <a:endParaRPr lang="en-US" sz="1400" dirty="0"/>
          </a:p>
        </p:txBody>
      </p:sp>
      <p:sp>
        <p:nvSpPr>
          <p:cNvPr id="49" name="Rectangle 48"/>
          <p:cNvSpPr/>
          <p:nvPr/>
        </p:nvSpPr>
        <p:spPr>
          <a:xfrm>
            <a:off x="6172200" y="2514600"/>
            <a:ext cx="2716785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/>
              <a:t>species </a:t>
            </a:r>
            <a:r>
              <a:rPr lang="en-US" sz="2000" b="1" dirty="0" err="1" smtClean="0"/>
              <a:t>ontologies</a:t>
            </a:r>
            <a:endParaRPr lang="en-US" sz="2000" b="1" dirty="0" smtClean="0"/>
          </a:p>
          <a:p>
            <a:r>
              <a:rPr lang="en-US" sz="2000" b="1" dirty="0" smtClean="0"/>
              <a:t>attached at appropriate</a:t>
            </a:r>
          </a:p>
          <a:p>
            <a:r>
              <a:rPr lang="en-US" sz="2000" b="1" dirty="0" smtClean="0"/>
              <a:t>level</a:t>
            </a:r>
            <a:endParaRPr lang="en-US" sz="2000" b="1" dirty="0"/>
          </a:p>
        </p:txBody>
      </p:sp>
      <p:sp>
        <p:nvSpPr>
          <p:cNvPr id="31" name="Rectangle 30"/>
          <p:cNvSpPr/>
          <p:nvPr/>
        </p:nvSpPr>
        <p:spPr>
          <a:xfrm>
            <a:off x="232608" y="219240"/>
            <a:ext cx="8692444" cy="6434666"/>
          </a:xfrm>
          <a:prstGeom prst="rect">
            <a:avLst/>
          </a:prstGeom>
          <a:noFill/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2"/>
                </a:solidFill>
              </a:ln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19445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>
            <a:grpSpLocks noChangeAspect="1"/>
          </p:cNvGrpSpPr>
          <p:nvPr/>
        </p:nvGrpSpPr>
        <p:grpSpPr>
          <a:xfrm>
            <a:off x="1295400" y="3625214"/>
            <a:ext cx="1807135" cy="2317750"/>
            <a:chOff x="546100" y="1581150"/>
            <a:chExt cx="2584450" cy="331470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/>
            <a:srcRect l="76360"/>
            <a:stretch>
              <a:fillRect/>
            </a:stretch>
          </p:blipFill>
          <p:spPr>
            <a:xfrm>
              <a:off x="977900" y="1581150"/>
              <a:ext cx="2152650" cy="3314700"/>
            </a:xfrm>
            <a:prstGeom prst="rect">
              <a:avLst/>
            </a:prstGeom>
          </p:spPr>
        </p:pic>
        <p:sp>
          <p:nvSpPr>
            <p:cNvPr id="3" name="Rectangle 2"/>
            <p:cNvSpPr/>
            <p:nvPr/>
          </p:nvSpPr>
          <p:spPr>
            <a:xfrm>
              <a:off x="546100" y="2387600"/>
              <a:ext cx="1130300" cy="1917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5682623" y="6592207"/>
            <a:ext cx="33984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Developmental Biology, Scott Gilbert, 6</a:t>
            </a:r>
            <a:r>
              <a:rPr lang="en-US" sz="1400" baseline="30000" dirty="0" smtClean="0"/>
              <a:t>th</a:t>
            </a:r>
            <a:r>
              <a:rPr lang="en-US" sz="1400" dirty="0" smtClean="0"/>
              <a:t> ed.</a:t>
            </a:r>
            <a:endParaRPr lang="en-US" sz="1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rcRect r="53608"/>
          <a:stretch>
            <a:fillRect/>
          </a:stretch>
        </p:blipFill>
        <p:spPr>
          <a:xfrm>
            <a:off x="5882180" y="3442342"/>
            <a:ext cx="999030" cy="2627622"/>
          </a:xfrm>
          <a:prstGeom prst="rect">
            <a:avLst/>
          </a:prstGeom>
        </p:spPr>
      </p:pic>
      <p:sp>
        <p:nvSpPr>
          <p:cNvPr id="7" name="TextBox 2"/>
          <p:cNvSpPr txBox="1">
            <a:spLocks noChangeArrowheads="1"/>
          </p:cNvSpPr>
          <p:nvPr/>
        </p:nvSpPr>
        <p:spPr bwMode="auto">
          <a:xfrm>
            <a:off x="0" y="160766"/>
            <a:ext cx="91440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800" b="1" dirty="0" smtClean="0"/>
              <a:t>Using </a:t>
            </a:r>
            <a:r>
              <a:rPr lang="en-US" sz="4800" b="1" dirty="0" err="1" smtClean="0"/>
              <a:t>reasoners</a:t>
            </a:r>
            <a:r>
              <a:rPr lang="en-US" sz="4800" b="1" dirty="0" smtClean="0"/>
              <a:t> to detect errors</a:t>
            </a:r>
            <a:endParaRPr lang="en-US" sz="48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1235250" y="6034855"/>
            <a:ext cx="25071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Fruit fly </a:t>
            </a:r>
            <a:r>
              <a:rPr lang="en-US" sz="2000" b="1" dirty="0" err="1" smtClean="0"/>
              <a:t>FBbt</a:t>
            </a:r>
            <a:r>
              <a:rPr lang="en-US" sz="2000" b="1" dirty="0" smtClean="0"/>
              <a:t> ‘tibia’</a:t>
            </a:r>
            <a:endParaRPr lang="en-US" sz="20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6067619" y="6034855"/>
            <a:ext cx="23980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Human FMA ‘tibia’</a:t>
            </a:r>
            <a:endParaRPr lang="en-US" sz="2000" b="1" dirty="0"/>
          </a:p>
        </p:txBody>
      </p:sp>
      <p:sp>
        <p:nvSpPr>
          <p:cNvPr id="15" name="Rectangle 14"/>
          <p:cNvSpPr/>
          <p:nvPr/>
        </p:nvSpPr>
        <p:spPr>
          <a:xfrm>
            <a:off x="3872128" y="2659558"/>
            <a:ext cx="1523336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UBERON: tibia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3872128" y="1246910"/>
            <a:ext cx="158904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UBERON: bone</a:t>
            </a:r>
            <a:endParaRPr lang="en-US" dirty="0"/>
          </a:p>
        </p:txBody>
      </p:sp>
      <p:cxnSp>
        <p:nvCxnSpPr>
          <p:cNvPr id="18" name="Straight Arrow Connector 17"/>
          <p:cNvCxnSpPr/>
          <p:nvPr/>
        </p:nvCxnSpPr>
        <p:spPr>
          <a:xfrm flipV="1">
            <a:off x="2912390" y="3127838"/>
            <a:ext cx="799005" cy="565853"/>
          </a:xfrm>
          <a:prstGeom prst="straightConnector1">
            <a:avLst/>
          </a:prstGeom>
          <a:ln w="28575" cap="flat" cmpd="sng" algn="ctr">
            <a:solidFill>
              <a:srgbClr val="595959"/>
            </a:solidFill>
            <a:prstDash val="solid"/>
            <a:round/>
            <a:headEnd type="none" w="med" len="med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rot="10800000">
            <a:off x="5515632" y="3076962"/>
            <a:ext cx="868798" cy="553152"/>
          </a:xfrm>
          <a:prstGeom prst="straightConnector1">
            <a:avLst/>
          </a:prstGeom>
          <a:ln w="28575" cap="flat" cmpd="sng" algn="ctr">
            <a:solidFill>
              <a:srgbClr val="595959"/>
            </a:solidFill>
            <a:prstDash val="solid"/>
            <a:round/>
            <a:headEnd type="none" w="med" len="med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rot="5400000" flipH="1" flipV="1">
            <a:off x="4242094" y="2125964"/>
            <a:ext cx="794465" cy="1588"/>
          </a:xfrm>
          <a:prstGeom prst="straightConnector1">
            <a:avLst/>
          </a:prstGeom>
          <a:ln w="28575" cap="flat" cmpd="sng" algn="ctr">
            <a:solidFill>
              <a:srgbClr val="595959"/>
            </a:solidFill>
            <a:prstDash val="solid"/>
            <a:round/>
            <a:headEnd type="none" w="med" len="med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5950460" y="3089245"/>
            <a:ext cx="512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>
                <a:solidFill>
                  <a:srgbClr val="595959"/>
                </a:solidFill>
              </a:rPr>
              <a:t>is_a</a:t>
            </a:r>
            <a:endParaRPr lang="en-US" sz="1600" dirty="0">
              <a:solidFill>
                <a:srgbClr val="595959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638532" y="2013913"/>
            <a:ext cx="512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>
                <a:solidFill>
                  <a:srgbClr val="595959"/>
                </a:solidFill>
              </a:rPr>
              <a:t>is_a</a:t>
            </a:r>
            <a:endParaRPr lang="en-US" sz="1600" dirty="0">
              <a:solidFill>
                <a:srgbClr val="595959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846295" y="3105575"/>
            <a:ext cx="512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>
                <a:solidFill>
                  <a:srgbClr val="595959"/>
                </a:solidFill>
              </a:rPr>
              <a:t>is_a</a:t>
            </a:r>
            <a:endParaRPr lang="en-US" sz="1600" dirty="0">
              <a:solidFill>
                <a:srgbClr val="595959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396641" y="1246910"/>
            <a:ext cx="1244389" cy="369332"/>
          </a:xfrm>
          <a:prstGeom prst="rect">
            <a:avLst/>
          </a:prstGeom>
          <a:solidFill>
            <a:schemeClr val="accent3">
              <a:lumMod val="50000"/>
              <a:alpha val="6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i="1" dirty="0" smtClean="0"/>
              <a:t>Vertebrata</a:t>
            </a:r>
            <a:endParaRPr lang="en-US" i="1" dirty="0"/>
          </a:p>
        </p:txBody>
      </p:sp>
      <p:sp>
        <p:nvSpPr>
          <p:cNvPr id="31" name="TextBox 30"/>
          <p:cNvSpPr txBox="1"/>
          <p:nvPr/>
        </p:nvSpPr>
        <p:spPr>
          <a:xfrm>
            <a:off x="318736" y="2655381"/>
            <a:ext cx="2593654" cy="369332"/>
          </a:xfrm>
          <a:prstGeom prst="rect">
            <a:avLst/>
          </a:prstGeom>
          <a:solidFill>
            <a:schemeClr val="accent3">
              <a:lumMod val="50000"/>
              <a:alpha val="6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i="1" dirty="0" smtClean="0"/>
              <a:t>Drosophila </a:t>
            </a:r>
            <a:r>
              <a:rPr lang="en-US" i="1" dirty="0" err="1" smtClean="0"/>
              <a:t>melanogaster</a:t>
            </a:r>
            <a:endParaRPr lang="en-US" i="1" dirty="0" smtClean="0"/>
          </a:p>
        </p:txBody>
      </p:sp>
      <p:cxnSp>
        <p:nvCxnSpPr>
          <p:cNvPr id="32" name="Straight Arrow Connector 31"/>
          <p:cNvCxnSpPr/>
          <p:nvPr/>
        </p:nvCxnSpPr>
        <p:spPr>
          <a:xfrm rot="10800000">
            <a:off x="1684918" y="3136780"/>
            <a:ext cx="488418" cy="459241"/>
          </a:xfrm>
          <a:prstGeom prst="straightConnector1">
            <a:avLst/>
          </a:prstGeom>
          <a:ln w="28575" cap="flat" cmpd="sng" algn="ctr">
            <a:solidFill>
              <a:srgbClr val="0000FF"/>
            </a:solidFill>
            <a:prstDash val="solid"/>
            <a:round/>
            <a:headEnd type="none" w="med" len="med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V="1">
            <a:off x="7027190" y="3165977"/>
            <a:ext cx="515431" cy="376655"/>
          </a:xfrm>
          <a:prstGeom prst="straightConnector1">
            <a:avLst/>
          </a:prstGeom>
          <a:ln w="28575" cap="flat" cmpd="sng" algn="ctr">
            <a:solidFill>
              <a:srgbClr val="0000FF"/>
            </a:solidFill>
            <a:prstDash val="solid"/>
            <a:round/>
            <a:headEnd type="none" w="med" len="med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7226196" y="3264254"/>
            <a:ext cx="10218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 smtClean="0">
                <a:solidFill>
                  <a:srgbClr val="0000FF"/>
                </a:solidFill>
              </a:rPr>
              <a:t>part_of</a:t>
            </a:r>
            <a:endParaRPr lang="en-US" sz="1600" dirty="0">
              <a:solidFill>
                <a:srgbClr val="0000FF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7265259" y="2655381"/>
            <a:ext cx="1555584" cy="369332"/>
          </a:xfrm>
          <a:prstGeom prst="rect">
            <a:avLst/>
          </a:prstGeom>
          <a:solidFill>
            <a:schemeClr val="accent3">
              <a:lumMod val="50000"/>
              <a:alpha val="6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i="1" dirty="0" smtClean="0"/>
              <a:t>Homo sapiens</a:t>
            </a:r>
            <a:endParaRPr lang="en-US" i="1" dirty="0"/>
          </a:p>
        </p:txBody>
      </p:sp>
      <p:cxnSp>
        <p:nvCxnSpPr>
          <p:cNvPr id="41" name="Straight Arrow Connector 40"/>
          <p:cNvCxnSpPr/>
          <p:nvPr/>
        </p:nvCxnSpPr>
        <p:spPr>
          <a:xfrm rot="5400000" flipH="1" flipV="1">
            <a:off x="7657008" y="2115569"/>
            <a:ext cx="794465" cy="22378"/>
          </a:xfrm>
          <a:prstGeom prst="straightConnector1">
            <a:avLst/>
          </a:prstGeom>
          <a:ln w="28575" cap="flat" cmpd="sng" algn="ctr">
            <a:solidFill>
              <a:srgbClr val="595959"/>
            </a:solidFill>
            <a:prstDash val="solid"/>
            <a:round/>
            <a:headEnd type="none" w="med" len="med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8063841" y="2013913"/>
            <a:ext cx="512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>
                <a:solidFill>
                  <a:srgbClr val="595959"/>
                </a:solidFill>
              </a:rPr>
              <a:t>is_a</a:t>
            </a:r>
            <a:endParaRPr lang="en-US" sz="1600" dirty="0">
              <a:solidFill>
                <a:srgbClr val="595959"/>
              </a:solidFill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5697701" y="1081964"/>
            <a:ext cx="15090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>
                <a:solidFill>
                  <a:schemeClr val="accent3">
                    <a:lumMod val="50000"/>
                  </a:schemeClr>
                </a:solidFill>
              </a:rPr>
              <a:t>only_in_taxon</a:t>
            </a:r>
            <a:endParaRPr lang="en-US" dirty="0">
              <a:solidFill>
                <a:schemeClr val="accent3">
                  <a:lumMod val="50000"/>
                </a:schemeClr>
              </a:solidFill>
            </a:endParaRPr>
          </a:p>
        </p:txBody>
      </p:sp>
      <p:cxnSp>
        <p:nvCxnSpPr>
          <p:cNvPr id="44" name="Straight Arrow Connector 43"/>
          <p:cNvCxnSpPr/>
          <p:nvPr/>
        </p:nvCxnSpPr>
        <p:spPr>
          <a:xfrm>
            <a:off x="5658875" y="1484853"/>
            <a:ext cx="1612062" cy="1588"/>
          </a:xfrm>
          <a:prstGeom prst="straightConnector1">
            <a:avLst/>
          </a:prstGeom>
          <a:ln w="28575" cap="flat" cmpd="sng" algn="ctr">
            <a:solidFill>
              <a:schemeClr val="accent3">
                <a:lumMod val="50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1149433" y="3265251"/>
            <a:ext cx="10218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 smtClean="0">
                <a:solidFill>
                  <a:srgbClr val="0000FF"/>
                </a:solidFill>
              </a:rPr>
              <a:t>part_of</a:t>
            </a:r>
            <a:endParaRPr lang="en-US" sz="1600" dirty="0">
              <a:solidFill>
                <a:srgbClr val="0000FF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2173336" y="1813858"/>
            <a:ext cx="15889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>
                <a:solidFill>
                  <a:srgbClr val="FF0000"/>
                </a:solidFill>
              </a:rPr>
              <a:t>d</a:t>
            </a:r>
            <a:r>
              <a:rPr lang="en-US" sz="2000" b="1" dirty="0" err="1" smtClean="0">
                <a:solidFill>
                  <a:srgbClr val="FF0000"/>
                </a:solidFill>
              </a:rPr>
              <a:t>isjoint_with</a:t>
            </a:r>
            <a:endParaRPr lang="en-US" sz="2000" b="1" dirty="0">
              <a:solidFill>
                <a:srgbClr val="FF0000"/>
              </a:solidFill>
            </a:endParaRPr>
          </a:p>
        </p:txBody>
      </p:sp>
      <p:cxnSp>
        <p:nvCxnSpPr>
          <p:cNvPr id="57" name="Straight Arrow Connector 56"/>
          <p:cNvCxnSpPr/>
          <p:nvPr/>
        </p:nvCxnSpPr>
        <p:spPr>
          <a:xfrm flipV="1">
            <a:off x="1597329" y="1616242"/>
            <a:ext cx="5673608" cy="907749"/>
          </a:xfrm>
          <a:prstGeom prst="straightConnector1">
            <a:avLst/>
          </a:pr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4146619" y="3165977"/>
            <a:ext cx="144247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400" dirty="0" smtClean="0">
                <a:solidFill>
                  <a:srgbClr val="FF0000"/>
                </a:solidFill>
                <a:latin typeface="Zapf Dingbats"/>
                <a:ea typeface="Zapf Dingbats"/>
                <a:cs typeface="Zapf Dingbats"/>
              </a:rPr>
              <a:t>✗</a:t>
            </a:r>
            <a:endParaRPr lang="en-US" sz="6400" dirty="0"/>
          </a:p>
        </p:txBody>
      </p:sp>
      <p:sp>
        <p:nvSpPr>
          <p:cNvPr id="33" name="Rectangle 32"/>
          <p:cNvSpPr/>
          <p:nvPr/>
        </p:nvSpPr>
        <p:spPr>
          <a:xfrm>
            <a:off x="232608" y="219240"/>
            <a:ext cx="8692444" cy="6434666"/>
          </a:xfrm>
          <a:prstGeom prst="rect">
            <a:avLst/>
          </a:prstGeom>
          <a:noFill/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2"/>
                </a:solidFill>
              </a:ln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08567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  <p:bldP spid="26" grpId="0"/>
      <p:bldP spid="28" grpId="0"/>
      <p:bldP spid="29" grpId="0"/>
      <p:bldP spid="30" grpId="0" animBg="1"/>
      <p:bldP spid="31" grpId="0" animBg="1"/>
      <p:bldP spid="37" grpId="0"/>
      <p:bldP spid="40" grpId="0" animBg="1"/>
      <p:bldP spid="42" grpId="0"/>
      <p:bldP spid="43" grpId="0"/>
      <p:bldP spid="50" grpId="0"/>
      <p:bldP spid="56" grpId="0"/>
      <p:bldP spid="34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partonomy.process"/>
          <p:cNvPicPr>
            <a:picLocks noChangeAspect="1"/>
          </p:cNvPicPr>
          <p:nvPr/>
        </p:nvPicPr>
        <p:blipFill>
          <a:blip r:embed="rId3"/>
          <a:srcRect l="6667" r="31667"/>
          <a:stretch>
            <a:fillRect/>
          </a:stretch>
        </p:blipFill>
        <p:spPr bwMode="auto">
          <a:xfrm>
            <a:off x="211648" y="834488"/>
            <a:ext cx="6248400" cy="5891212"/>
          </a:xfrm>
          <a:prstGeom prst="rect">
            <a:avLst/>
          </a:prstGeom>
          <a:solidFill>
            <a:srgbClr val="E3AD4A"/>
          </a:solidFill>
          <a:ln w="9525">
            <a:noFill/>
            <a:miter lim="800000"/>
            <a:headEnd/>
            <a:tailEnd/>
          </a:ln>
        </p:spPr>
      </p:pic>
      <p:sp>
        <p:nvSpPr>
          <p:cNvPr id="16387" name="Text Box 4"/>
          <p:cNvSpPr txBox="1">
            <a:spLocks noChangeArrowheads="1"/>
          </p:cNvSpPr>
          <p:nvPr/>
        </p:nvSpPr>
        <p:spPr bwMode="auto">
          <a:xfrm>
            <a:off x="0" y="228600"/>
            <a:ext cx="9144000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600" b="1" dirty="0" smtClean="0"/>
              <a:t>The Gene Ontology </a:t>
            </a:r>
            <a:r>
              <a:rPr lang="en-US" sz="3600" b="1" dirty="0"/>
              <a:t>has</a:t>
            </a:r>
            <a:r>
              <a:rPr lang="en-US" sz="3600" b="1" dirty="0" smtClean="0"/>
              <a:t> an </a:t>
            </a:r>
            <a:r>
              <a:rPr lang="en-US" sz="3600" b="1" dirty="0"/>
              <a:t>anatomy ontology</a:t>
            </a:r>
            <a:endParaRPr lang="en-US" sz="3600" b="1" i="1" dirty="0"/>
          </a:p>
        </p:txBody>
      </p:sp>
      <p:sp>
        <p:nvSpPr>
          <p:cNvPr id="5" name="Rectangle 4"/>
          <p:cNvSpPr/>
          <p:nvPr/>
        </p:nvSpPr>
        <p:spPr>
          <a:xfrm>
            <a:off x="232608" y="219240"/>
            <a:ext cx="8692444" cy="6434666"/>
          </a:xfrm>
          <a:prstGeom prst="rect">
            <a:avLst/>
          </a:prstGeom>
          <a:noFill/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2"/>
                </a:solidFill>
              </a:ln>
              <a:solidFill>
                <a:schemeClr val="tx2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5392" y="4150809"/>
            <a:ext cx="2987288" cy="243762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5"/>
          <a:srcRect l="20104" t="55728"/>
          <a:stretch/>
        </p:blipFill>
        <p:spPr>
          <a:xfrm>
            <a:off x="6024281" y="2789142"/>
            <a:ext cx="2900769" cy="1204536"/>
          </a:xfrm>
          <a:prstGeom prst="rect">
            <a:avLst/>
          </a:prstGeom>
        </p:spPr>
      </p:pic>
      <p:cxnSp>
        <p:nvCxnSpPr>
          <p:cNvPr id="9" name="Straight Arrow Connector 18"/>
          <p:cNvCxnSpPr>
            <a:cxnSpLocks noChangeShapeType="1"/>
            <a:stCxn id="4" idx="2"/>
          </p:cNvCxnSpPr>
          <p:nvPr/>
        </p:nvCxnSpPr>
        <p:spPr bwMode="auto">
          <a:xfrm flipH="1">
            <a:off x="3666112" y="3951693"/>
            <a:ext cx="2583523" cy="1665647"/>
          </a:xfrm>
          <a:prstGeom prst="straightConnector1">
            <a:avLst/>
          </a:prstGeom>
          <a:noFill/>
          <a:ln w="50800">
            <a:solidFill>
              <a:srgbClr val="E3AD4A"/>
            </a:solidFill>
            <a:round/>
            <a:headEnd/>
            <a:tailEnd type="triangle" w="med" len="med"/>
          </a:ln>
        </p:spPr>
      </p:cxnSp>
      <p:sp>
        <p:nvSpPr>
          <p:cNvPr id="4" name="TextBox 3"/>
          <p:cNvSpPr txBox="1"/>
          <p:nvPr/>
        </p:nvSpPr>
        <p:spPr>
          <a:xfrm>
            <a:off x="5276577" y="3582361"/>
            <a:ext cx="1946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Look ma, no pons!</a:t>
            </a:r>
            <a:endParaRPr lang="en-U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8081589" y="4242467"/>
            <a:ext cx="843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human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7950659" y="2370502"/>
            <a:ext cx="10367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zebrafish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31218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74293" y="1034914"/>
            <a:ext cx="744570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 smtClean="0"/>
              <a:t>Any controlled vocabulary that is arranged in a hierarchy </a:t>
            </a:r>
            <a:endParaRPr lang="en-US" sz="32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2406335" y="388583"/>
            <a:ext cx="42981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What is a Taxonomy?</a:t>
            </a:r>
            <a:endParaRPr lang="en-US" sz="3600" b="1" dirty="0"/>
          </a:p>
        </p:txBody>
      </p:sp>
      <p:sp>
        <p:nvSpPr>
          <p:cNvPr id="11" name="Rectangle 10"/>
          <p:cNvSpPr/>
          <p:nvPr/>
        </p:nvSpPr>
        <p:spPr>
          <a:xfrm>
            <a:off x="3357369" y="1821369"/>
            <a:ext cx="5786631" cy="193899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400" b="1" dirty="0" smtClean="0"/>
              <a:t>Key Features:</a:t>
            </a:r>
          </a:p>
          <a:p>
            <a:pPr>
              <a:buFont typeface="Arial"/>
              <a:buChar char="•"/>
            </a:pPr>
            <a:r>
              <a:rPr lang="en-US" sz="2400" dirty="0" smtClean="0"/>
              <a:t> Terms are not usually defined.</a:t>
            </a:r>
          </a:p>
          <a:p>
            <a:pPr>
              <a:buFont typeface="Arial"/>
              <a:buChar char="•"/>
            </a:pPr>
            <a:r>
              <a:rPr lang="en-US" sz="2400" dirty="0" smtClean="0"/>
              <a:t> Relationships between the terms are not usually defined.</a:t>
            </a:r>
          </a:p>
          <a:p>
            <a:pPr>
              <a:buFont typeface="Arial"/>
              <a:buChar char="•"/>
            </a:pPr>
            <a:r>
              <a:rPr lang="en-US" sz="2400" dirty="0" smtClean="0"/>
              <a:t> Terms are arranged in a hierarchy.</a:t>
            </a:r>
            <a:endParaRPr lang="en-US" sz="2400" dirty="0"/>
          </a:p>
        </p:txBody>
      </p:sp>
      <p:sp>
        <p:nvSpPr>
          <p:cNvPr id="12" name="TextBox 11"/>
          <p:cNvSpPr txBox="1"/>
          <p:nvPr/>
        </p:nvSpPr>
        <p:spPr>
          <a:xfrm>
            <a:off x="467618" y="4808909"/>
            <a:ext cx="38774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Here is a wine taxonomy: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507444" y="3869368"/>
            <a:ext cx="2249334" cy="286232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b="1" dirty="0" smtClean="0"/>
              <a:t>Wine</a:t>
            </a:r>
          </a:p>
          <a:p>
            <a:r>
              <a:rPr lang="en-US" b="1" dirty="0" smtClean="0"/>
              <a:t>	Red</a:t>
            </a:r>
          </a:p>
          <a:p>
            <a:r>
              <a:rPr lang="en-US" b="1" dirty="0" smtClean="0"/>
              <a:t>		merlot</a:t>
            </a:r>
          </a:p>
          <a:p>
            <a:r>
              <a:rPr lang="en-US" b="1" dirty="0" smtClean="0"/>
              <a:t>		zinfandel</a:t>
            </a:r>
          </a:p>
          <a:p>
            <a:r>
              <a:rPr lang="en-US" b="1" dirty="0" smtClean="0"/>
              <a:t>		cabernet</a:t>
            </a:r>
          </a:p>
          <a:p>
            <a:r>
              <a:rPr lang="en-US" b="1" dirty="0" smtClean="0"/>
              <a:t>		pinot noir</a:t>
            </a:r>
          </a:p>
          <a:p>
            <a:r>
              <a:rPr lang="en-US" b="1" dirty="0" smtClean="0"/>
              <a:t>	White</a:t>
            </a:r>
          </a:p>
          <a:p>
            <a:r>
              <a:rPr lang="en-US" b="1" dirty="0" smtClean="0"/>
              <a:t>		chardonnay</a:t>
            </a:r>
          </a:p>
          <a:p>
            <a:r>
              <a:rPr lang="en-US" b="1" dirty="0" smtClean="0"/>
              <a:t>		pinot </a:t>
            </a:r>
            <a:r>
              <a:rPr lang="en-US" b="1" dirty="0" err="1" smtClean="0"/>
              <a:t>gris</a:t>
            </a:r>
            <a:endParaRPr lang="en-US" b="1" dirty="0" smtClean="0"/>
          </a:p>
          <a:p>
            <a:r>
              <a:rPr lang="en-US" b="1" dirty="0" smtClean="0"/>
              <a:t>		Riesling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2891716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extBox 2"/>
          <p:cNvSpPr txBox="1">
            <a:spLocks noChangeArrowheads="1"/>
          </p:cNvSpPr>
          <p:nvPr/>
        </p:nvSpPr>
        <p:spPr bwMode="auto">
          <a:xfrm>
            <a:off x="232608" y="304800"/>
            <a:ext cx="8692444" cy="584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3200" b="1" dirty="0"/>
              <a:t>Phenotype ontologies also have inherent anatomy</a:t>
            </a:r>
          </a:p>
        </p:txBody>
      </p:sp>
      <p:sp>
        <p:nvSpPr>
          <p:cNvPr id="22531" name="TextBox 7"/>
          <p:cNvSpPr txBox="1">
            <a:spLocks noChangeArrowheads="1"/>
          </p:cNvSpPr>
          <p:nvPr/>
        </p:nvSpPr>
        <p:spPr bwMode="auto">
          <a:xfrm>
            <a:off x="232609" y="6316401"/>
            <a:ext cx="8692443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Designed primarily for annotation of phenotypes within a single species</a:t>
            </a:r>
          </a:p>
        </p:txBody>
      </p:sp>
      <p:pic>
        <p:nvPicPr>
          <p:cNvPr id="22532" name="Picture 21" descr="Ontology Lookup Service (OLS)_1298721898660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28838" y="990600"/>
            <a:ext cx="5567362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533" name="TextBox 22"/>
          <p:cNvSpPr txBox="1">
            <a:spLocks noChangeArrowheads="1"/>
          </p:cNvSpPr>
          <p:nvPr/>
        </p:nvSpPr>
        <p:spPr bwMode="auto">
          <a:xfrm>
            <a:off x="660400" y="2671763"/>
            <a:ext cx="1350963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b="1"/>
              <a:t>WBbt </a:t>
            </a:r>
          </a:p>
          <a:p>
            <a:r>
              <a:rPr lang="en-US" b="1"/>
              <a:t>C. elegans</a:t>
            </a:r>
          </a:p>
          <a:p>
            <a:r>
              <a:rPr lang="en-US" b="1"/>
              <a:t>phenotype</a:t>
            </a:r>
          </a:p>
        </p:txBody>
      </p:sp>
      <p:sp>
        <p:nvSpPr>
          <p:cNvPr id="6" name="Rectangle 5"/>
          <p:cNvSpPr/>
          <p:nvPr/>
        </p:nvSpPr>
        <p:spPr>
          <a:xfrm>
            <a:off x="232608" y="219240"/>
            <a:ext cx="8692444" cy="6434666"/>
          </a:xfrm>
          <a:prstGeom prst="rect">
            <a:avLst/>
          </a:prstGeom>
          <a:noFill/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4088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ext Box 5"/>
          <p:cNvSpPr txBox="1">
            <a:spLocks noChangeArrowheads="1"/>
          </p:cNvSpPr>
          <p:nvPr/>
        </p:nvSpPr>
        <p:spPr bwMode="auto">
          <a:xfrm>
            <a:off x="830752" y="207963"/>
            <a:ext cx="7924800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3000" b="1" dirty="0" smtClean="0"/>
              <a:t>Representing different </a:t>
            </a:r>
            <a:r>
              <a:rPr lang="en-US" sz="3000" b="1" dirty="0"/>
              <a:t>levels of </a:t>
            </a:r>
            <a:r>
              <a:rPr lang="en-US" sz="3000" b="1" dirty="0" smtClean="0"/>
              <a:t>granularity</a:t>
            </a:r>
            <a:endParaRPr lang="en-US" sz="3000" b="1" dirty="0"/>
          </a:p>
        </p:txBody>
      </p:sp>
      <p:pic>
        <p:nvPicPr>
          <p:cNvPr id="19459" name="Picture 7" descr="partonomy.process"/>
          <p:cNvPicPr>
            <a:picLocks noChangeAspect="1"/>
          </p:cNvPicPr>
          <p:nvPr/>
        </p:nvPicPr>
        <p:blipFill>
          <a:blip r:embed="rId3"/>
          <a:srcRect l="20956" t="44380" r="76788" b="49152"/>
          <a:stretch>
            <a:fillRect/>
          </a:stretch>
        </p:blipFill>
        <p:spPr bwMode="auto">
          <a:xfrm>
            <a:off x="2023180" y="2469888"/>
            <a:ext cx="228600" cy="381000"/>
          </a:xfrm>
          <a:prstGeom prst="rect">
            <a:avLst/>
          </a:prstGeom>
          <a:solidFill>
            <a:srgbClr val="E3AD4A"/>
          </a:solidFill>
          <a:ln w="9525">
            <a:noFill/>
            <a:miter lim="800000"/>
            <a:headEnd/>
            <a:tailEnd/>
          </a:ln>
        </p:spPr>
      </p:pic>
      <p:pic>
        <p:nvPicPr>
          <p:cNvPr id="19460" name="Picture 8" descr="partonomy.process"/>
          <p:cNvPicPr>
            <a:picLocks noChangeAspect="1"/>
          </p:cNvPicPr>
          <p:nvPr/>
        </p:nvPicPr>
        <p:blipFill>
          <a:blip r:embed="rId3"/>
          <a:srcRect l="20956" t="44380" r="76788" b="49152"/>
          <a:stretch>
            <a:fillRect/>
          </a:stretch>
        </p:blipFill>
        <p:spPr bwMode="auto">
          <a:xfrm>
            <a:off x="2023180" y="4582496"/>
            <a:ext cx="228600" cy="381000"/>
          </a:xfrm>
          <a:prstGeom prst="rect">
            <a:avLst/>
          </a:prstGeom>
          <a:solidFill>
            <a:srgbClr val="E3AD4A"/>
          </a:solidFill>
          <a:ln w="9525">
            <a:noFill/>
            <a:miter lim="800000"/>
            <a:headEnd/>
            <a:tailEnd/>
          </a:ln>
        </p:spPr>
      </p:pic>
      <p:pic>
        <p:nvPicPr>
          <p:cNvPr id="19461" name="Picture 10" descr="partonomy.process"/>
          <p:cNvPicPr>
            <a:picLocks noChangeAspect="1"/>
          </p:cNvPicPr>
          <p:nvPr/>
        </p:nvPicPr>
        <p:blipFill>
          <a:blip r:embed="rId3"/>
          <a:srcRect l="20956" t="44380" r="76788" b="49152"/>
          <a:stretch>
            <a:fillRect/>
          </a:stretch>
        </p:blipFill>
        <p:spPr bwMode="auto">
          <a:xfrm>
            <a:off x="2023180" y="3526192"/>
            <a:ext cx="228600" cy="381000"/>
          </a:xfrm>
          <a:prstGeom prst="rect">
            <a:avLst/>
          </a:prstGeom>
          <a:solidFill>
            <a:srgbClr val="E3AD4A"/>
          </a:solidFill>
          <a:ln w="9525">
            <a:noFill/>
            <a:miter lim="800000"/>
            <a:headEnd/>
            <a:tailEnd/>
          </a:ln>
        </p:spPr>
      </p:pic>
      <p:sp>
        <p:nvSpPr>
          <p:cNvPr id="12" name="Rectangle 11"/>
          <p:cNvSpPr/>
          <p:nvPr/>
        </p:nvSpPr>
        <p:spPr bwMode="auto">
          <a:xfrm>
            <a:off x="1143000" y="1752600"/>
            <a:ext cx="1676400" cy="5842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defRPr/>
            </a:pPr>
            <a:r>
              <a:rPr lang="en-US" sz="1600" dirty="0"/>
              <a:t>lateral line development</a:t>
            </a:r>
          </a:p>
        </p:txBody>
      </p:sp>
      <p:cxnSp>
        <p:nvCxnSpPr>
          <p:cNvPr id="19466" name="Straight Arrow Connector 17"/>
          <p:cNvCxnSpPr>
            <a:cxnSpLocks noChangeShapeType="1"/>
            <a:stCxn id="14" idx="0"/>
            <a:endCxn id="13" idx="2"/>
          </p:cNvCxnSpPr>
          <p:nvPr/>
        </p:nvCxnSpPr>
        <p:spPr bwMode="auto">
          <a:xfrm rot="5400000" flipH="1" flipV="1">
            <a:off x="1739901" y="3644900"/>
            <a:ext cx="482600" cy="3175"/>
          </a:xfrm>
          <a:prstGeom prst="straightConnector1">
            <a:avLst/>
          </a:prstGeom>
          <a:noFill/>
          <a:ln w="50800">
            <a:solidFill>
              <a:srgbClr val="E3AD4A"/>
            </a:solidFill>
            <a:round/>
            <a:headEnd/>
            <a:tailEnd type="triangle" w="med" len="med"/>
          </a:ln>
        </p:spPr>
      </p:cxnSp>
      <p:cxnSp>
        <p:nvCxnSpPr>
          <p:cNvPr id="19467" name="Straight Arrow Connector 18"/>
          <p:cNvCxnSpPr>
            <a:cxnSpLocks noChangeShapeType="1"/>
            <a:stCxn id="13" idx="0"/>
            <a:endCxn id="12" idx="2"/>
          </p:cNvCxnSpPr>
          <p:nvPr/>
        </p:nvCxnSpPr>
        <p:spPr bwMode="auto">
          <a:xfrm rot="5400000" flipH="1" flipV="1">
            <a:off x="1739900" y="2578100"/>
            <a:ext cx="482600" cy="0"/>
          </a:xfrm>
          <a:prstGeom prst="straightConnector1">
            <a:avLst/>
          </a:prstGeom>
          <a:noFill/>
          <a:ln w="50800">
            <a:solidFill>
              <a:srgbClr val="E3AD4A"/>
            </a:solidFill>
            <a:round/>
            <a:headEnd/>
            <a:tailEnd type="triangle" w="med" len="med"/>
          </a:ln>
        </p:spPr>
      </p:cxnSp>
      <p:cxnSp>
        <p:nvCxnSpPr>
          <p:cNvPr id="19468" name="Straight Arrow Connector 19"/>
          <p:cNvCxnSpPr>
            <a:cxnSpLocks noChangeShapeType="1"/>
            <a:stCxn id="15" idx="0"/>
            <a:endCxn id="14" idx="2"/>
          </p:cNvCxnSpPr>
          <p:nvPr/>
        </p:nvCxnSpPr>
        <p:spPr bwMode="auto">
          <a:xfrm rot="5400000" flipH="1" flipV="1">
            <a:off x="1739901" y="4711700"/>
            <a:ext cx="482600" cy="3175"/>
          </a:xfrm>
          <a:prstGeom prst="straightConnector1">
            <a:avLst/>
          </a:prstGeom>
          <a:noFill/>
          <a:ln w="50800">
            <a:solidFill>
              <a:srgbClr val="E3AD4A"/>
            </a:solidFill>
            <a:round/>
            <a:headEnd/>
            <a:tailEnd type="triangle" w="med" len="med"/>
          </a:ln>
        </p:spPr>
      </p:cxnSp>
      <p:pic>
        <p:nvPicPr>
          <p:cNvPr id="19469" name="Picture 20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733800" y="838633"/>
            <a:ext cx="4495800" cy="164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72" name="Picture 23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495800" y="4350270"/>
            <a:ext cx="1730375" cy="2047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473" name="TextBox 24"/>
          <p:cNvSpPr txBox="1">
            <a:spLocks noChangeArrowheads="1"/>
          </p:cNvSpPr>
          <p:nvPr/>
        </p:nvSpPr>
        <p:spPr bwMode="auto">
          <a:xfrm>
            <a:off x="2209800" y="4558776"/>
            <a:ext cx="312738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19474" name="TextBox 25"/>
          <p:cNvSpPr txBox="1">
            <a:spLocks noChangeArrowheads="1"/>
          </p:cNvSpPr>
          <p:nvPr/>
        </p:nvSpPr>
        <p:spPr bwMode="auto">
          <a:xfrm>
            <a:off x="2209800" y="3491976"/>
            <a:ext cx="312738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/>
              <a:t>?</a:t>
            </a:r>
          </a:p>
        </p:txBody>
      </p:sp>
      <p:cxnSp>
        <p:nvCxnSpPr>
          <p:cNvPr id="19475" name="Straight Arrow Connector 18"/>
          <p:cNvCxnSpPr>
            <a:cxnSpLocks noChangeShapeType="1"/>
          </p:cNvCxnSpPr>
          <p:nvPr/>
        </p:nvCxnSpPr>
        <p:spPr bwMode="auto">
          <a:xfrm rot="5400000" flipH="1" flipV="1">
            <a:off x="4675186" y="2438400"/>
            <a:ext cx="482600" cy="0"/>
          </a:xfrm>
          <a:prstGeom prst="straightConnector1">
            <a:avLst/>
          </a:prstGeom>
          <a:noFill/>
          <a:ln w="50800">
            <a:solidFill>
              <a:srgbClr val="E3AD4A"/>
            </a:solidFill>
            <a:round/>
            <a:headEnd/>
            <a:tailEnd type="triangle" w="med" len="med"/>
          </a:ln>
        </p:spPr>
      </p:cxnSp>
      <p:pic>
        <p:nvPicPr>
          <p:cNvPr id="19476" name="Picture 7" descr="partonomy.process"/>
          <p:cNvPicPr>
            <a:picLocks noChangeAspect="1"/>
          </p:cNvPicPr>
          <p:nvPr/>
        </p:nvPicPr>
        <p:blipFill>
          <a:blip r:embed="rId3"/>
          <a:srcRect l="20956" t="44380" r="76663" b="50014"/>
          <a:stretch>
            <a:fillRect/>
          </a:stretch>
        </p:blipFill>
        <p:spPr bwMode="auto">
          <a:xfrm>
            <a:off x="6240640" y="4571114"/>
            <a:ext cx="222250" cy="304800"/>
          </a:xfrm>
          <a:prstGeom prst="rect">
            <a:avLst/>
          </a:prstGeom>
          <a:solidFill>
            <a:srgbClr val="E3AD4A"/>
          </a:solidFill>
          <a:ln w="9525">
            <a:noFill/>
            <a:miter lim="800000"/>
            <a:headEnd/>
            <a:tailEnd/>
          </a:ln>
        </p:spPr>
      </p:pic>
      <p:cxnSp>
        <p:nvCxnSpPr>
          <p:cNvPr id="19477" name="Straight Arrow Connector 18"/>
          <p:cNvCxnSpPr>
            <a:cxnSpLocks noChangeShapeType="1"/>
          </p:cNvCxnSpPr>
          <p:nvPr/>
        </p:nvCxnSpPr>
        <p:spPr bwMode="auto">
          <a:xfrm rot="5400000" flipH="1" flipV="1">
            <a:off x="6231731" y="4621999"/>
            <a:ext cx="490538" cy="457200"/>
          </a:xfrm>
          <a:prstGeom prst="straightConnector1">
            <a:avLst/>
          </a:prstGeom>
          <a:noFill/>
          <a:ln w="50800">
            <a:solidFill>
              <a:srgbClr val="E3AD4A"/>
            </a:solidFill>
            <a:round/>
            <a:headEnd/>
            <a:tailEnd type="triangle" w="med" len="med"/>
          </a:ln>
        </p:spPr>
      </p:cxnSp>
      <p:cxnSp>
        <p:nvCxnSpPr>
          <p:cNvPr id="19478" name="Straight Arrow Connector 18"/>
          <p:cNvCxnSpPr>
            <a:cxnSpLocks noChangeShapeType="1"/>
          </p:cNvCxnSpPr>
          <p:nvPr/>
        </p:nvCxnSpPr>
        <p:spPr bwMode="auto">
          <a:xfrm rot="10800000">
            <a:off x="5570538" y="3221030"/>
            <a:ext cx="1211262" cy="1003300"/>
          </a:xfrm>
          <a:prstGeom prst="straightConnector1">
            <a:avLst/>
          </a:prstGeom>
          <a:noFill/>
          <a:ln w="50800">
            <a:solidFill>
              <a:srgbClr val="E3AD4A"/>
            </a:solidFill>
            <a:round/>
            <a:headEnd/>
            <a:tailEnd type="triangle" w="med" len="med"/>
          </a:ln>
        </p:spPr>
      </p:cxnSp>
      <p:pic>
        <p:nvPicPr>
          <p:cNvPr id="19479" name="Picture 7" descr="partonomy.process"/>
          <p:cNvPicPr>
            <a:picLocks noChangeAspect="1"/>
          </p:cNvPicPr>
          <p:nvPr/>
        </p:nvPicPr>
        <p:blipFill>
          <a:blip r:embed="rId3"/>
          <a:srcRect l="20956" t="44380" r="76663" b="50014"/>
          <a:stretch>
            <a:fillRect/>
          </a:stretch>
        </p:blipFill>
        <p:spPr bwMode="auto">
          <a:xfrm>
            <a:off x="6172200" y="3386130"/>
            <a:ext cx="222250" cy="304800"/>
          </a:xfrm>
          <a:prstGeom prst="rect">
            <a:avLst/>
          </a:prstGeom>
          <a:solidFill>
            <a:srgbClr val="E3AD4A"/>
          </a:solidFill>
          <a:ln w="9525">
            <a:noFill/>
            <a:miter lim="800000"/>
            <a:headEnd/>
            <a:tailEnd/>
          </a:ln>
        </p:spPr>
      </p:pic>
      <p:sp>
        <p:nvSpPr>
          <p:cNvPr id="19480" name="TextBox 28"/>
          <p:cNvSpPr txBox="1">
            <a:spLocks noChangeArrowheads="1"/>
          </p:cNvSpPr>
          <p:nvPr/>
        </p:nvSpPr>
        <p:spPr bwMode="auto">
          <a:xfrm>
            <a:off x="3549915" y="6300159"/>
            <a:ext cx="3719388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600" dirty="0"/>
              <a:t>cilium </a:t>
            </a:r>
            <a:r>
              <a:rPr lang="en-US" sz="1600" i="1" dirty="0" err="1"/>
              <a:t>part_of</a:t>
            </a:r>
            <a:r>
              <a:rPr lang="en-US" sz="1600" i="1" dirty="0"/>
              <a:t>  </a:t>
            </a:r>
            <a:r>
              <a:rPr lang="en-US" sz="1600" dirty="0"/>
              <a:t>hair cell </a:t>
            </a:r>
            <a:r>
              <a:rPr lang="en-US" sz="1600" i="1" dirty="0" err="1"/>
              <a:t>part_of</a:t>
            </a:r>
            <a:r>
              <a:rPr lang="en-US" sz="1600" i="1" dirty="0"/>
              <a:t> </a:t>
            </a:r>
            <a:r>
              <a:rPr lang="en-US" sz="1600" dirty="0" err="1"/>
              <a:t>neuromast</a:t>
            </a:r>
            <a:endParaRPr lang="en-US" sz="1600" dirty="0"/>
          </a:p>
        </p:txBody>
      </p:sp>
      <p:sp>
        <p:nvSpPr>
          <p:cNvPr id="19481" name="TextBox 29"/>
          <p:cNvSpPr txBox="1">
            <a:spLocks noChangeArrowheads="1"/>
          </p:cNvSpPr>
          <p:nvPr/>
        </p:nvSpPr>
        <p:spPr bwMode="auto">
          <a:xfrm>
            <a:off x="6517198" y="4732831"/>
            <a:ext cx="2460329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600" dirty="0"/>
              <a:t>hair cell </a:t>
            </a:r>
            <a:r>
              <a:rPr lang="en-US" sz="1600" i="1" dirty="0" err="1"/>
              <a:t>part_of</a:t>
            </a:r>
            <a:r>
              <a:rPr lang="en-US" sz="1600" i="1" dirty="0"/>
              <a:t> </a:t>
            </a:r>
            <a:r>
              <a:rPr lang="en-US" sz="1600" dirty="0" err="1"/>
              <a:t>neuromast</a:t>
            </a:r>
            <a:endParaRPr lang="en-US" sz="1600" dirty="0"/>
          </a:p>
        </p:txBody>
      </p:sp>
      <p:sp>
        <p:nvSpPr>
          <p:cNvPr id="19482" name="TextBox 31"/>
          <p:cNvSpPr txBox="1">
            <a:spLocks noChangeArrowheads="1"/>
          </p:cNvSpPr>
          <p:nvPr/>
        </p:nvSpPr>
        <p:spPr bwMode="auto">
          <a:xfrm>
            <a:off x="3505285" y="3919530"/>
            <a:ext cx="2689759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600"/>
              <a:t>neuromast </a:t>
            </a:r>
            <a:r>
              <a:rPr lang="en-US" sz="1600" i="1"/>
              <a:t>part_of </a:t>
            </a:r>
            <a:r>
              <a:rPr lang="en-US" sz="1600"/>
              <a:t>lateral line</a:t>
            </a:r>
          </a:p>
        </p:txBody>
      </p:sp>
      <p:pic>
        <p:nvPicPr>
          <p:cNvPr id="19483" name="Picture 7" descr="partonomy.process"/>
          <p:cNvPicPr>
            <a:picLocks noChangeAspect="1"/>
          </p:cNvPicPr>
          <p:nvPr/>
        </p:nvPicPr>
        <p:blipFill>
          <a:blip r:embed="rId3"/>
          <a:srcRect l="20956" t="44380" r="76663" b="50014"/>
          <a:stretch>
            <a:fillRect/>
          </a:stretch>
        </p:blipFill>
        <p:spPr bwMode="auto">
          <a:xfrm>
            <a:off x="4959350" y="2329990"/>
            <a:ext cx="222250" cy="304800"/>
          </a:xfrm>
          <a:prstGeom prst="rect">
            <a:avLst/>
          </a:prstGeom>
          <a:solidFill>
            <a:srgbClr val="E3AD4A"/>
          </a:solidFill>
          <a:ln w="9525">
            <a:noFill/>
            <a:miter lim="800000"/>
            <a:headEnd/>
            <a:tailEnd/>
          </a:ln>
        </p:spPr>
      </p:pic>
      <p:sp>
        <p:nvSpPr>
          <p:cNvPr id="19484" name="TextBox 51"/>
          <p:cNvSpPr txBox="1">
            <a:spLocks noChangeArrowheads="1"/>
          </p:cNvSpPr>
          <p:nvPr/>
        </p:nvSpPr>
        <p:spPr bwMode="auto">
          <a:xfrm>
            <a:off x="1760360" y="1394534"/>
            <a:ext cx="58420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000" b="1" dirty="0"/>
              <a:t>GO</a:t>
            </a:r>
          </a:p>
        </p:txBody>
      </p:sp>
      <p:sp>
        <p:nvSpPr>
          <p:cNvPr id="29" name="Rectangle 28"/>
          <p:cNvSpPr/>
          <p:nvPr/>
        </p:nvSpPr>
        <p:spPr>
          <a:xfrm>
            <a:off x="232608" y="219240"/>
            <a:ext cx="8692444" cy="6434666"/>
          </a:xfrm>
          <a:prstGeom prst="rect">
            <a:avLst/>
          </a:prstGeom>
          <a:noFill/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2"/>
                </a:solidFill>
              </a:ln>
              <a:solidFill>
                <a:schemeClr val="tx2"/>
              </a:solidFill>
            </a:endParaRPr>
          </a:p>
        </p:txBody>
      </p:sp>
      <p:pic>
        <p:nvPicPr>
          <p:cNvPr id="19470" name="Picture 21"/>
          <p:cNvPicPr>
            <a:picLocks noChangeAspect="1"/>
          </p:cNvPicPr>
          <p:nvPr/>
        </p:nvPicPr>
        <p:blipFill>
          <a:blip r:embed="rId6"/>
          <a:srcRect l="52785"/>
          <a:stretch>
            <a:fillRect/>
          </a:stretch>
        </p:blipFill>
        <p:spPr bwMode="auto">
          <a:xfrm>
            <a:off x="4205287" y="2634790"/>
            <a:ext cx="1365250" cy="1335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71" name="Picture 22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6705600" y="3157530"/>
            <a:ext cx="1250950" cy="162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Rectangle 14"/>
          <p:cNvSpPr/>
          <p:nvPr/>
        </p:nvSpPr>
        <p:spPr bwMode="auto">
          <a:xfrm>
            <a:off x="1143000" y="4953000"/>
            <a:ext cx="1676400" cy="5842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dirty="0"/>
              <a:t> cilium development</a:t>
            </a:r>
          </a:p>
        </p:txBody>
      </p:sp>
      <p:sp>
        <p:nvSpPr>
          <p:cNvPr id="14" name="Rectangle 13"/>
          <p:cNvSpPr/>
          <p:nvPr/>
        </p:nvSpPr>
        <p:spPr bwMode="auto">
          <a:xfrm>
            <a:off x="1143000" y="3886200"/>
            <a:ext cx="1676400" cy="5842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defRPr/>
            </a:pPr>
            <a:r>
              <a:rPr lang="en-US" sz="1600" dirty="0"/>
              <a:t>hair cell development</a:t>
            </a:r>
          </a:p>
        </p:txBody>
      </p:sp>
      <p:sp>
        <p:nvSpPr>
          <p:cNvPr id="13" name="Rectangle 12"/>
          <p:cNvSpPr/>
          <p:nvPr/>
        </p:nvSpPr>
        <p:spPr bwMode="auto">
          <a:xfrm>
            <a:off x="1143000" y="2819400"/>
            <a:ext cx="1676400" cy="5842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defRPr/>
            </a:pPr>
            <a:r>
              <a:rPr lang="en-US" sz="1600" dirty="0" err="1"/>
              <a:t>neuromast</a:t>
            </a:r>
            <a:r>
              <a:rPr lang="en-US" sz="1600" dirty="0"/>
              <a:t> development</a:t>
            </a:r>
          </a:p>
        </p:txBody>
      </p:sp>
    </p:spTree>
    <p:extLst>
      <p:ext uri="{BB962C8B-B14F-4D97-AF65-F5344CB8AC3E}">
        <p14:creationId xmlns:p14="http://schemas.microsoft.com/office/powerpoint/2010/main" val="257834305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42882"/>
            <a:ext cx="8229600" cy="1143000"/>
          </a:xfrm>
        </p:spPr>
        <p:txBody>
          <a:bodyPr>
            <a:noAutofit/>
          </a:bodyPr>
          <a:lstStyle/>
          <a:p>
            <a:r>
              <a:rPr lang="en-US" b="1" dirty="0" smtClean="0"/>
              <a:t>Anatomy ontology considerations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848748"/>
            <a:ext cx="8392472" cy="4876800"/>
          </a:xfrm>
        </p:spPr>
        <p:txBody>
          <a:bodyPr>
            <a:noAutofit/>
          </a:bodyPr>
          <a:lstStyle/>
          <a:p>
            <a:pPr indent="-228600">
              <a:buFont typeface="Wingdings" charset="2"/>
              <a:buChar char="§"/>
            </a:pPr>
            <a:r>
              <a:rPr lang="en-US" sz="2800" b="1" dirty="0" smtClean="0">
                <a:solidFill>
                  <a:srgbClr val="1F497D"/>
                </a:solidFill>
              </a:rPr>
              <a:t>An ontology is a classification</a:t>
            </a:r>
          </a:p>
          <a:p>
            <a:pPr indent="-228600">
              <a:buFont typeface="Wingdings" charset="2"/>
              <a:buChar char="§"/>
            </a:pPr>
            <a:r>
              <a:rPr lang="en-US" sz="2800" b="1" dirty="0" smtClean="0">
                <a:solidFill>
                  <a:srgbClr val="1F497D"/>
                </a:solidFill>
              </a:rPr>
              <a:t>There are many useful ways to classify anatomy</a:t>
            </a:r>
          </a:p>
          <a:p>
            <a:pPr indent="-228600">
              <a:buFont typeface="Wingdings" charset="2"/>
              <a:buChar char="§"/>
            </a:pPr>
            <a:r>
              <a:rPr lang="en-US" sz="2800" b="1" dirty="0" smtClean="0">
                <a:solidFill>
                  <a:srgbClr val="1F497D"/>
                </a:solidFill>
              </a:rPr>
              <a:t>Maintaining multiple classification schemes by hand is impractical</a:t>
            </a:r>
          </a:p>
          <a:p>
            <a:pPr lvl="1" indent="-228600">
              <a:buNone/>
            </a:pPr>
            <a:r>
              <a:rPr lang="en-US" b="1" dirty="0" smtClean="0"/>
              <a:t>	</a:t>
            </a:r>
            <a:r>
              <a:rPr lang="en-US" sz="2400" b="1" dirty="0" smtClean="0"/>
              <a:t>So you should automate it.</a:t>
            </a:r>
            <a:endParaRPr lang="en-US" b="1" dirty="0" smtClean="0"/>
          </a:p>
          <a:p>
            <a:pPr indent="-228600">
              <a:buFont typeface="Wingdings" charset="2"/>
              <a:buChar char="§"/>
            </a:pPr>
            <a:r>
              <a:rPr lang="en-US" sz="2800" b="1" dirty="0" smtClean="0">
                <a:solidFill>
                  <a:srgbClr val="1F497D"/>
                </a:solidFill>
              </a:rPr>
              <a:t>Everybody makes mistakes</a:t>
            </a:r>
          </a:p>
          <a:p>
            <a:pPr lvl="1" indent="-228600">
              <a:buNone/>
            </a:pPr>
            <a:r>
              <a:rPr lang="en-US" sz="2400" b="1" dirty="0" smtClean="0">
                <a:solidFill>
                  <a:srgbClr val="000000"/>
                </a:solidFill>
              </a:rPr>
              <a:t>	So you should let the computer find errors for you</a:t>
            </a:r>
          </a:p>
          <a:p>
            <a:pPr indent="-228600">
              <a:buFont typeface="Wingdings" charset="2"/>
              <a:buChar char="§"/>
            </a:pPr>
            <a:r>
              <a:rPr lang="en-US" sz="2800" b="1" dirty="0" smtClean="0">
                <a:solidFill>
                  <a:srgbClr val="1F497D"/>
                </a:solidFill>
              </a:rPr>
              <a:t>Re-use other people’s work where possible</a:t>
            </a:r>
          </a:p>
          <a:p>
            <a:pPr marL="912813" lvl="2" indent="-171450">
              <a:buNone/>
            </a:pPr>
            <a:r>
              <a:rPr lang="en-US" b="1" dirty="0" smtClean="0">
                <a:solidFill>
                  <a:srgbClr val="000000"/>
                </a:solidFill>
              </a:rPr>
              <a:t>Import class hierarchies</a:t>
            </a:r>
          </a:p>
          <a:p>
            <a:pPr marL="912813" lvl="2" indent="-171450">
              <a:buNone/>
            </a:pPr>
            <a:r>
              <a:rPr lang="en-US" b="1" dirty="0" smtClean="0">
                <a:solidFill>
                  <a:srgbClr val="000000"/>
                </a:solidFill>
              </a:rPr>
              <a:t>Use common patterns</a:t>
            </a:r>
          </a:p>
          <a:p>
            <a:pPr indent="-228600">
              <a:buFont typeface="Wingdings" charset="2"/>
              <a:buChar char="§"/>
            </a:pPr>
            <a:r>
              <a:rPr lang="en-US" sz="2800" b="1" dirty="0" smtClean="0">
                <a:solidFill>
                  <a:srgbClr val="1F497D"/>
                </a:solidFill>
              </a:rPr>
              <a:t>Cautionary note – formal languages have limitations.  Don’t expect to be able to express everything!</a:t>
            </a:r>
          </a:p>
          <a:p>
            <a:pPr lvl="1">
              <a:buFont typeface="Wingdings" charset="2"/>
              <a:buChar char="§"/>
            </a:pPr>
            <a:endParaRPr lang="en-US" sz="2400" dirty="0" smtClean="0"/>
          </a:p>
          <a:p>
            <a:pPr lvl="1">
              <a:buFont typeface="Wingdings" charset="2"/>
              <a:buChar char="§"/>
            </a:pPr>
            <a:endParaRPr lang="en-US" sz="2400" dirty="0" smtClean="0"/>
          </a:p>
          <a:p>
            <a:pPr lvl="1">
              <a:buFont typeface="Wingdings" charset="2"/>
              <a:buChar char="§"/>
            </a:pPr>
            <a:endParaRPr lang="en-US" sz="2400" dirty="0" smtClean="0"/>
          </a:p>
          <a:p>
            <a:pPr lvl="1">
              <a:buFont typeface="Wingdings" charset="2"/>
              <a:buChar char="§"/>
            </a:pPr>
            <a:endParaRPr lang="en-US" sz="2400" dirty="0"/>
          </a:p>
        </p:txBody>
      </p:sp>
      <p:sp>
        <p:nvSpPr>
          <p:cNvPr id="4" name="Rectangle 3"/>
          <p:cNvSpPr/>
          <p:nvPr/>
        </p:nvSpPr>
        <p:spPr>
          <a:xfrm>
            <a:off x="232608" y="219240"/>
            <a:ext cx="8692444" cy="6434666"/>
          </a:xfrm>
          <a:prstGeom prst="rect">
            <a:avLst/>
          </a:prstGeom>
          <a:noFill/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2"/>
                </a:solidFill>
              </a:ln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27646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4910" y="988693"/>
            <a:ext cx="764379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/>
              <a:t>A taxonomy that contains additional information about use of the terms  </a:t>
            </a:r>
            <a:endParaRPr lang="en-US" sz="28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2484487" y="388583"/>
            <a:ext cx="42557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What is a Thesaurus?</a:t>
            </a:r>
            <a:endParaRPr lang="en-US" sz="3600" b="1" dirty="0"/>
          </a:p>
        </p:txBody>
      </p:sp>
      <p:sp>
        <p:nvSpPr>
          <p:cNvPr id="7" name="Rectangle 6"/>
          <p:cNvSpPr/>
          <p:nvPr/>
        </p:nvSpPr>
        <p:spPr>
          <a:xfrm>
            <a:off x="2447784" y="2000868"/>
            <a:ext cx="4985703" cy="304698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400" b="1" dirty="0" smtClean="0"/>
              <a:t>Key Features:</a:t>
            </a:r>
          </a:p>
          <a:p>
            <a:pPr>
              <a:buFont typeface="Arial"/>
              <a:buChar char="•"/>
            </a:pPr>
            <a:r>
              <a:rPr lang="en-US" sz="2400" dirty="0" smtClean="0"/>
              <a:t> Terms are not usually defined.</a:t>
            </a:r>
          </a:p>
          <a:p>
            <a:pPr>
              <a:buFont typeface="Arial"/>
              <a:buChar char="•"/>
            </a:pPr>
            <a:r>
              <a:rPr lang="en-US" sz="2400" dirty="0" smtClean="0"/>
              <a:t> Relationships between the terms are not usually defined.</a:t>
            </a:r>
          </a:p>
          <a:p>
            <a:pPr>
              <a:buFont typeface="Arial"/>
              <a:buChar char="•"/>
            </a:pPr>
            <a:r>
              <a:rPr lang="en-US" sz="2400" dirty="0" smtClean="0"/>
              <a:t> Terms are arranged in a hierarchy.</a:t>
            </a:r>
          </a:p>
          <a:p>
            <a:pPr>
              <a:buFont typeface="Arial"/>
              <a:buChar char="•"/>
            </a:pPr>
            <a:r>
              <a:rPr lang="en-US" sz="2400" dirty="0" smtClean="0"/>
              <a:t> Statements about the terms are included such as scope notes or instructions for use.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344154" y="5150849"/>
            <a:ext cx="483353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Some well known thesauri are:</a:t>
            </a:r>
          </a:p>
          <a:p>
            <a:r>
              <a:rPr lang="en-US" sz="2800" dirty="0" err="1" smtClean="0"/>
              <a:t>WordNet</a:t>
            </a:r>
            <a:r>
              <a:rPr lang="en-US" sz="2800" dirty="0" smtClean="0"/>
              <a:t>, NCI cancer thesaurus, </a:t>
            </a:r>
            <a:r>
              <a:rPr lang="en-US" sz="2800" dirty="0" err="1" smtClean="0"/>
              <a:t>MeSH</a:t>
            </a:r>
            <a:endParaRPr lang="en-US" sz="2800" dirty="0"/>
          </a:p>
        </p:txBody>
      </p:sp>
      <p:pic>
        <p:nvPicPr>
          <p:cNvPr id="10" name="Picture 9" descr="medsubject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7711" y="4808389"/>
            <a:ext cx="3841483" cy="189330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213621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" y="734699"/>
            <a:ext cx="9144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/>
              <a:t>A formal conceptualization of a specified domain of interest</a:t>
            </a:r>
            <a:endParaRPr lang="en-US" sz="28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2383175" y="173665"/>
            <a:ext cx="44412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/>
              <a:t>What is an ontology?</a:t>
            </a:r>
            <a:endParaRPr lang="en-US" sz="3600" b="1" dirty="0"/>
          </a:p>
        </p:txBody>
      </p:sp>
      <p:sp>
        <p:nvSpPr>
          <p:cNvPr id="8" name="Rectangle 7"/>
          <p:cNvSpPr/>
          <p:nvPr/>
        </p:nvSpPr>
        <p:spPr>
          <a:xfrm>
            <a:off x="256339" y="1429866"/>
            <a:ext cx="4572000" cy="378565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en-US" sz="2400" b="1" dirty="0" smtClean="0"/>
              <a:t>Key Features:</a:t>
            </a:r>
          </a:p>
          <a:p>
            <a:pPr>
              <a:buFont typeface="Arial"/>
              <a:buChar char="•"/>
            </a:pPr>
            <a:r>
              <a:rPr lang="en-US" sz="2400" dirty="0" smtClean="0"/>
              <a:t> Terms are defined.</a:t>
            </a:r>
          </a:p>
          <a:p>
            <a:pPr>
              <a:buFont typeface="Arial"/>
              <a:buChar char="•"/>
            </a:pPr>
            <a:r>
              <a:rPr lang="en-US" sz="2400" dirty="0" smtClean="0"/>
              <a:t> Relationships between the terms are defined, allowing logical inference.</a:t>
            </a:r>
          </a:p>
          <a:p>
            <a:pPr>
              <a:buFont typeface="Arial"/>
              <a:buChar char="•"/>
            </a:pPr>
            <a:r>
              <a:rPr lang="en-US" sz="2400" dirty="0" smtClean="0"/>
              <a:t> Terms are arranged in a hierarchy.</a:t>
            </a:r>
          </a:p>
          <a:p>
            <a:pPr>
              <a:buFont typeface="Arial"/>
              <a:buChar char="•"/>
            </a:pPr>
            <a:r>
              <a:rPr lang="en-US" sz="2400" dirty="0" smtClean="0"/>
              <a:t> Expressed in a knowledge representation language such as RDFS, OBO or OWL.</a:t>
            </a:r>
            <a:endParaRPr lang="en-US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0" y="5685213"/>
            <a:ext cx="9144000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Some well known </a:t>
            </a:r>
            <a:r>
              <a:rPr lang="en-US" sz="2400" dirty="0" err="1" smtClean="0"/>
              <a:t>ontologies</a:t>
            </a:r>
            <a:r>
              <a:rPr lang="en-US" sz="2400" dirty="0" smtClean="0"/>
              <a:t> are:</a:t>
            </a:r>
          </a:p>
          <a:p>
            <a:r>
              <a:rPr lang="en-US" sz="2400" dirty="0" err="1" smtClean="0"/>
              <a:t>SnoMED</a:t>
            </a:r>
            <a:r>
              <a:rPr lang="en-US" sz="2400" dirty="0" smtClean="0"/>
              <a:t>, Foundational Model of Anatomy, Gene Ontology, </a:t>
            </a:r>
            <a:r>
              <a:rPr lang="en-US" sz="2400" dirty="0" err="1" smtClean="0"/>
              <a:t>Linnean</a:t>
            </a:r>
            <a:r>
              <a:rPr lang="en-US" sz="2400" dirty="0" smtClean="0"/>
              <a:t> Taxonomy of species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9215" y="1372206"/>
            <a:ext cx="4240532" cy="423110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450766" y="5529066"/>
            <a:ext cx="4986322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Reproduced with permission, Jason </a:t>
            </a:r>
            <a:r>
              <a:rPr lang="en-US" sz="1600" dirty="0" err="1" smtClean="0"/>
              <a:t>Freeny</a:t>
            </a:r>
            <a:endParaRPr lang="en-US" sz="1600" dirty="0" smtClean="0"/>
          </a:p>
          <a:p>
            <a:r>
              <a:rPr lang="en-US" sz="1600" dirty="0"/>
              <a:t>http://</a:t>
            </a:r>
            <a:r>
              <a:rPr lang="en-US" sz="1600" dirty="0" err="1"/>
              <a:t>web.mac.com</a:t>
            </a:r>
            <a:r>
              <a:rPr lang="en-US" sz="1600" dirty="0"/>
              <a:t>/</a:t>
            </a:r>
            <a:r>
              <a:rPr lang="en-US" sz="1600" dirty="0" err="1"/>
              <a:t>moistproduction</a:t>
            </a:r>
            <a:r>
              <a:rPr lang="en-US" sz="1600" dirty="0"/>
              <a:t>/flash/</a:t>
            </a:r>
            <a:r>
              <a:rPr lang="en-US" sz="1600" dirty="0" err="1"/>
              <a:t>index.html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7516722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4578" y="979839"/>
            <a:ext cx="6570825" cy="468718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572000" y="5667028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hlinkClick r:id="rId3"/>
              </a:rPr>
              <a:t>http://www.mkbergman.com/?m=20070516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940000" y="312417"/>
            <a:ext cx="48017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The Ontology spectrum: </a:t>
            </a:r>
            <a:endParaRPr lang="en-US" sz="36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2419132" y="6149401"/>
            <a:ext cx="51145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Bottom line: you get what you pay for. </a:t>
            </a:r>
            <a:endParaRPr lang="en-US" sz="24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6487186" y="2502876"/>
            <a:ext cx="5325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Franklin Gothic Book"/>
                <a:cs typeface="Franklin Gothic Book"/>
              </a:rPr>
              <a:t>OBO</a:t>
            </a:r>
            <a:endParaRPr lang="en-US" sz="1400" dirty="0">
              <a:latin typeface="Franklin Gothic Book"/>
              <a:cs typeface="Franklin Gothic Book"/>
            </a:endParaRPr>
          </a:p>
        </p:txBody>
      </p:sp>
    </p:spTree>
    <p:extLst>
      <p:ext uri="{BB962C8B-B14F-4D97-AF65-F5344CB8AC3E}">
        <p14:creationId xmlns:p14="http://schemas.microsoft.com/office/powerpoint/2010/main" val="477737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Ontology Languages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 smtClean="0"/>
              <a:t>Web Ontology Language (OWL)</a:t>
            </a:r>
          </a:p>
          <a:p>
            <a:pPr lvl="1"/>
            <a:r>
              <a:rPr lang="en-US" dirty="0" smtClean="0"/>
              <a:t>Standard set of logical constructs for building an ontology</a:t>
            </a:r>
          </a:p>
          <a:p>
            <a:pPr lvl="1"/>
            <a:r>
              <a:rPr lang="en-US" dirty="0" smtClean="0"/>
              <a:t>Many syntaxes</a:t>
            </a:r>
          </a:p>
          <a:p>
            <a:pPr lvl="2"/>
            <a:r>
              <a:rPr lang="en-US" dirty="0" smtClean="0"/>
              <a:t>OWL-RDF/XML</a:t>
            </a:r>
          </a:p>
          <a:p>
            <a:pPr lvl="2"/>
            <a:r>
              <a:rPr lang="en-US" dirty="0" smtClean="0"/>
              <a:t>OWL-XML</a:t>
            </a:r>
          </a:p>
          <a:p>
            <a:pPr lvl="2"/>
            <a:r>
              <a:rPr lang="en-US" dirty="0" smtClean="0"/>
              <a:t>Manchester</a:t>
            </a:r>
          </a:p>
          <a:p>
            <a:pPr lvl="1"/>
            <a:r>
              <a:rPr lang="en-US" dirty="0" smtClean="0"/>
              <a:t>Many </a:t>
            </a:r>
            <a:r>
              <a:rPr lang="en-US" dirty="0" err="1" smtClean="0"/>
              <a:t>reasoners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OBO-Format</a:t>
            </a:r>
          </a:p>
          <a:p>
            <a:pPr lvl="1"/>
            <a:r>
              <a:rPr lang="en-US" dirty="0" smtClean="0"/>
              <a:t>Current formalized by mapping to a subset of OWL</a:t>
            </a:r>
          </a:p>
          <a:p>
            <a:pPr lvl="2"/>
            <a:r>
              <a:rPr lang="en-US" dirty="0" smtClean="0"/>
              <a:t>can be treated as another OWL syntax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81447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Solstice.thmx</Template>
  <TotalTime>12677</TotalTime>
  <Words>3068</Words>
  <Application>Microsoft Macintosh PowerPoint</Application>
  <PresentationFormat>On-screen Show (4:3)</PresentationFormat>
  <Paragraphs>667</Paragraphs>
  <Slides>52</Slides>
  <Notes>18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4" baseType="lpstr">
      <vt:lpstr>Office Theme</vt:lpstr>
      <vt:lpstr>Image</vt:lpstr>
      <vt:lpstr> An Introduction to Anatomy Ontologies </vt:lpstr>
      <vt:lpstr>Setting the stage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Ontology Languages</vt:lpstr>
      <vt:lpstr>A common misconception</vt:lpstr>
      <vt:lpstr>What matters are things</vt:lpstr>
      <vt:lpstr>PowerPoint Presentation</vt:lpstr>
      <vt:lpstr>PowerPoint Presentation</vt:lpstr>
      <vt:lpstr>PowerPoint Presentation</vt:lpstr>
      <vt:lpstr>How do you tell if it is an instance or a class?</vt:lpstr>
      <vt:lpstr>PowerPoint Presentation</vt:lpstr>
      <vt:lpstr>PowerPoint Presentation</vt:lpstr>
      <vt:lpstr>PowerPoint Presentation</vt:lpstr>
      <vt:lpstr>Relationships and definitions</vt:lpstr>
      <vt:lpstr>PowerPoint Presentation</vt:lpstr>
      <vt:lpstr>PowerPoint Presentation</vt:lpstr>
      <vt:lpstr>PowerPoint Presentation</vt:lpstr>
      <vt:lpstr>About reasoners</vt:lpstr>
      <vt:lpstr>Different kinds of definitions</vt:lpstr>
      <vt:lpstr>Setting the stage</vt:lpstr>
      <vt:lpstr>PowerPoint Presentation</vt:lpstr>
      <vt:lpstr>Not all classification is useful</vt:lpstr>
      <vt:lpstr>Classifying anatomy</vt:lpstr>
      <vt:lpstr>Relationships record classifications too</vt:lpstr>
      <vt:lpstr>PowerPoint Presentation</vt:lpstr>
      <vt:lpstr>PowerPoint Presentation</vt:lpstr>
      <vt:lpstr>PowerPoint Presentation</vt:lpstr>
      <vt:lpstr>Compositionality and avoiding asserted multiple inheritance</vt:lpstr>
      <vt:lpstr>post-composed versus pre-composed anatomical entities are logically equivalent</vt:lpstr>
      <vt:lpstr>What kinds of anatomy ontologies exist?</vt:lpstr>
      <vt:lpstr>Many perspectives, many ontologies – that overlap in content</vt:lpstr>
      <vt:lpstr>Domain ontologies are organized according to upper ontologies (Basic Formal Ontology) that specify the general types of things that exist</vt:lpstr>
      <vt:lpstr>PowerPoint Presentation</vt:lpstr>
      <vt:lpstr>The Foundational Model of Anatomy</vt:lpstr>
      <vt:lpstr>Spatial.obo</vt:lpstr>
      <vt:lpstr>Species-centric ontologies The Zebrafish Anatomy Ontology</vt:lpstr>
      <vt:lpstr>Representing development: three different approaches</vt:lpstr>
      <vt:lpstr>PowerPoint Presentation</vt:lpstr>
      <vt:lpstr>Ontologies built for one species may not work for others</vt:lpstr>
      <vt:lpstr>PowerPoint Presentation</vt:lpstr>
      <vt:lpstr>Example of complexity arising from multiple species-contexts</vt:lpstr>
      <vt:lpstr>Example of complexity arising from multiple species-contexts</vt:lpstr>
      <vt:lpstr>PowerPoint Presentation</vt:lpstr>
      <vt:lpstr>PowerPoint Presentation</vt:lpstr>
      <vt:lpstr>PowerPoint Presentation</vt:lpstr>
      <vt:lpstr>PowerPoint Presentation</vt:lpstr>
      <vt:lpstr>Anatomy ontology considerations</vt:lpstr>
    </vt:vector>
  </TitlesOfParts>
  <Company>OHSU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Google talk</dc:title>
  <dc:creator>Carlo Torniai</dc:creator>
  <cp:lastModifiedBy>Melissa Haendel</cp:lastModifiedBy>
  <cp:revision>291</cp:revision>
  <dcterms:created xsi:type="dcterms:W3CDTF">2011-06-08T00:22:21Z</dcterms:created>
  <dcterms:modified xsi:type="dcterms:W3CDTF">2012-07-29T20:25:44Z</dcterms:modified>
</cp:coreProperties>
</file>